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6" r:id="rId1"/>
  </p:sldMasterIdLst>
  <p:sldIdLst>
    <p:sldId id="256" r:id="rId2"/>
    <p:sldId id="269" r:id="rId3"/>
    <p:sldId id="272" r:id="rId4"/>
    <p:sldId id="274" r:id="rId5"/>
    <p:sldId id="276" r:id="rId6"/>
    <p:sldId id="277" r:id="rId7"/>
    <p:sldId id="328" r:id="rId8"/>
    <p:sldId id="371" r:id="rId9"/>
    <p:sldId id="316" r:id="rId10"/>
    <p:sldId id="321" r:id="rId11"/>
    <p:sldId id="329" r:id="rId12"/>
    <p:sldId id="338" r:id="rId13"/>
    <p:sldId id="368" r:id="rId14"/>
    <p:sldId id="337" r:id="rId15"/>
    <p:sldId id="330" r:id="rId16"/>
    <p:sldId id="367" r:id="rId17"/>
    <p:sldId id="339" r:id="rId18"/>
    <p:sldId id="342" r:id="rId19"/>
    <p:sldId id="313" r:id="rId20"/>
    <p:sldId id="314" r:id="rId21"/>
    <p:sldId id="287" r:id="rId22"/>
    <p:sldId id="360" r:id="rId23"/>
    <p:sldId id="361" r:id="rId24"/>
    <p:sldId id="366" r:id="rId25"/>
    <p:sldId id="357" r:id="rId26"/>
    <p:sldId id="363" r:id="rId27"/>
    <p:sldId id="362" r:id="rId28"/>
    <p:sldId id="364" r:id="rId29"/>
    <p:sldId id="356" r:id="rId30"/>
    <p:sldId id="372" r:id="rId31"/>
    <p:sldId id="365" r:id="rId32"/>
    <p:sldId id="343" r:id="rId33"/>
    <p:sldId id="344" r:id="rId34"/>
    <p:sldId id="353" r:id="rId35"/>
    <p:sldId id="354" r:id="rId36"/>
    <p:sldId id="345" r:id="rId37"/>
    <p:sldId id="350" r:id="rId38"/>
    <p:sldId id="296" r:id="rId39"/>
    <p:sldId id="284" r:id="rId40"/>
    <p:sldId id="285" r:id="rId41"/>
    <p:sldId id="257"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94660"/>
  </p:normalViewPr>
  <p:slideViewPr>
    <p:cSldViewPr snapToGrid="0">
      <p:cViewPr varScale="1">
        <p:scale>
          <a:sx n="77" d="100"/>
          <a:sy n="77" d="100"/>
        </p:scale>
        <p:origin x="82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93EF913-E672-4312-94B2-227F369986D2}" type="doc">
      <dgm:prSet loTypeId="urn:microsoft.com/office/officeart/2008/layout/IncreasingCircleProcess" loCatId="list" qsTypeId="urn:microsoft.com/office/officeart/2005/8/quickstyle/simple1" qsCatId="simple" csTypeId="urn:microsoft.com/office/officeart/2005/8/colors/accent1_2" csCatId="accent1" phldr="1"/>
      <dgm:spPr/>
      <dgm:t>
        <a:bodyPr/>
        <a:lstStyle/>
        <a:p>
          <a:endParaRPr lang="en-IN"/>
        </a:p>
      </dgm:t>
    </dgm:pt>
    <dgm:pt modelId="{860F62C2-A1C5-4179-8DF5-E8C3A4A66ADA}">
      <dgm:prSet phldrT="[Text]"/>
      <dgm:spPr/>
      <dgm:t>
        <a:bodyPr/>
        <a:lstStyle/>
        <a:p>
          <a:r>
            <a:rPr lang="en-IN" dirty="0"/>
            <a:t>Dataset</a:t>
          </a:r>
        </a:p>
      </dgm:t>
    </dgm:pt>
    <dgm:pt modelId="{48B82C3F-E53C-4936-B5C9-AC65689BBEAC}" type="parTrans" cxnId="{616E1CC4-9B6A-4513-A0DF-98A36F75B8BF}">
      <dgm:prSet/>
      <dgm:spPr/>
      <dgm:t>
        <a:bodyPr/>
        <a:lstStyle/>
        <a:p>
          <a:endParaRPr lang="en-IN"/>
        </a:p>
      </dgm:t>
    </dgm:pt>
    <dgm:pt modelId="{65B9823F-B24E-4A0D-B990-9AB18D0984E6}" type="sibTrans" cxnId="{616E1CC4-9B6A-4513-A0DF-98A36F75B8BF}">
      <dgm:prSet/>
      <dgm:spPr/>
      <dgm:t>
        <a:bodyPr/>
        <a:lstStyle/>
        <a:p>
          <a:endParaRPr lang="en-IN"/>
        </a:p>
      </dgm:t>
    </dgm:pt>
    <dgm:pt modelId="{E6D3A257-6DCE-40D2-94EE-EC3E21181F38}">
      <dgm:prSet phldrT="[Text]"/>
      <dgm:spPr/>
      <dgm:t>
        <a:bodyPr/>
        <a:lstStyle/>
        <a:p>
          <a:r>
            <a:rPr lang="en-IN" dirty="0"/>
            <a:t>ML Architecture</a:t>
          </a:r>
        </a:p>
      </dgm:t>
    </dgm:pt>
    <dgm:pt modelId="{D4B87EBF-EEFF-43A7-8F37-AE54A090B112}" type="parTrans" cxnId="{D355B002-C900-4D62-A955-38FE4D27D147}">
      <dgm:prSet/>
      <dgm:spPr/>
      <dgm:t>
        <a:bodyPr/>
        <a:lstStyle/>
        <a:p>
          <a:endParaRPr lang="en-IN"/>
        </a:p>
      </dgm:t>
    </dgm:pt>
    <dgm:pt modelId="{10D3E5B6-84FD-45BD-91C8-35F28983EBEE}" type="sibTrans" cxnId="{D355B002-C900-4D62-A955-38FE4D27D147}">
      <dgm:prSet/>
      <dgm:spPr/>
      <dgm:t>
        <a:bodyPr/>
        <a:lstStyle/>
        <a:p>
          <a:endParaRPr lang="en-IN"/>
        </a:p>
      </dgm:t>
    </dgm:pt>
    <dgm:pt modelId="{BD3B4ECD-CFBC-43B0-9DC7-FF0F0DEFC5A5}">
      <dgm:prSet phldrT="[Text]"/>
      <dgm:spPr/>
      <dgm:t>
        <a:bodyPr/>
        <a:lstStyle/>
        <a:p>
          <a:r>
            <a:rPr lang="en-IN" dirty="0"/>
            <a:t>Model Training</a:t>
          </a:r>
        </a:p>
      </dgm:t>
    </dgm:pt>
    <dgm:pt modelId="{866D2B11-84D8-4E4B-8B8C-39AB60063C49}" type="parTrans" cxnId="{52BECC1A-D555-4E82-BCD4-9372BDE4984C}">
      <dgm:prSet/>
      <dgm:spPr/>
      <dgm:t>
        <a:bodyPr/>
        <a:lstStyle/>
        <a:p>
          <a:endParaRPr lang="en-IN"/>
        </a:p>
      </dgm:t>
    </dgm:pt>
    <dgm:pt modelId="{1249A4E1-6614-43FE-9683-87F4D0CA8CD3}" type="sibTrans" cxnId="{52BECC1A-D555-4E82-BCD4-9372BDE4984C}">
      <dgm:prSet/>
      <dgm:spPr/>
      <dgm:t>
        <a:bodyPr/>
        <a:lstStyle/>
        <a:p>
          <a:endParaRPr lang="en-IN"/>
        </a:p>
      </dgm:t>
    </dgm:pt>
    <dgm:pt modelId="{885641D3-D242-4516-A5D8-171DC6E95BA1}">
      <dgm:prSet phldrT="[Text]"/>
      <dgm:spPr/>
      <dgm:t>
        <a:bodyPr/>
        <a:lstStyle/>
        <a:p>
          <a:r>
            <a:rPr lang="en-IN" dirty="0"/>
            <a:t>Evaluation</a:t>
          </a:r>
        </a:p>
      </dgm:t>
    </dgm:pt>
    <dgm:pt modelId="{A02D7B43-3DEB-4700-82C0-702A4F6BC356}" type="parTrans" cxnId="{18EC186D-0CD3-4475-AA4B-9B1DA1161B44}">
      <dgm:prSet/>
      <dgm:spPr/>
      <dgm:t>
        <a:bodyPr/>
        <a:lstStyle/>
        <a:p>
          <a:endParaRPr lang="en-IN"/>
        </a:p>
      </dgm:t>
    </dgm:pt>
    <dgm:pt modelId="{2BD5D781-E694-4D05-8B64-0BE4C0D23283}" type="sibTrans" cxnId="{18EC186D-0CD3-4475-AA4B-9B1DA1161B44}">
      <dgm:prSet/>
      <dgm:spPr/>
      <dgm:t>
        <a:bodyPr/>
        <a:lstStyle/>
        <a:p>
          <a:endParaRPr lang="en-IN"/>
        </a:p>
      </dgm:t>
    </dgm:pt>
    <dgm:pt modelId="{B20B6406-3099-4E63-867F-F39A8F736697}" type="pres">
      <dgm:prSet presAssocID="{393EF913-E672-4312-94B2-227F369986D2}" presName="Name0" presStyleCnt="0">
        <dgm:presLayoutVars>
          <dgm:chMax val="7"/>
          <dgm:chPref val="7"/>
          <dgm:dir/>
          <dgm:animOne val="branch"/>
          <dgm:animLvl val="lvl"/>
        </dgm:presLayoutVars>
      </dgm:prSet>
      <dgm:spPr/>
    </dgm:pt>
    <dgm:pt modelId="{333A7BD2-68E8-4599-92AB-264655843729}" type="pres">
      <dgm:prSet presAssocID="{860F62C2-A1C5-4179-8DF5-E8C3A4A66ADA}" presName="composite" presStyleCnt="0"/>
      <dgm:spPr/>
    </dgm:pt>
    <dgm:pt modelId="{CFDB7E97-422C-4150-B4CA-4E323645CAFB}" type="pres">
      <dgm:prSet presAssocID="{860F62C2-A1C5-4179-8DF5-E8C3A4A66ADA}" presName="BackAccent" presStyleLbl="bgShp" presStyleIdx="0" presStyleCnt="4"/>
      <dgm:spPr/>
    </dgm:pt>
    <dgm:pt modelId="{198B5DD8-0893-4191-9F16-847E0B6F78A7}" type="pres">
      <dgm:prSet presAssocID="{860F62C2-A1C5-4179-8DF5-E8C3A4A66ADA}" presName="Accent" presStyleLbl="alignNode1" presStyleIdx="0" presStyleCnt="4"/>
      <dgm:spPr/>
    </dgm:pt>
    <dgm:pt modelId="{8F56F870-102C-4493-A6EE-AEB9771F8D10}" type="pres">
      <dgm:prSet presAssocID="{860F62C2-A1C5-4179-8DF5-E8C3A4A66ADA}" presName="Child" presStyleLbl="revTx" presStyleIdx="0" presStyleCnt="4">
        <dgm:presLayoutVars>
          <dgm:chMax val="0"/>
          <dgm:chPref val="0"/>
          <dgm:bulletEnabled val="1"/>
        </dgm:presLayoutVars>
      </dgm:prSet>
      <dgm:spPr/>
    </dgm:pt>
    <dgm:pt modelId="{19BBBBAC-A77D-4FE7-A16A-ECF4E58B488F}" type="pres">
      <dgm:prSet presAssocID="{860F62C2-A1C5-4179-8DF5-E8C3A4A66ADA}" presName="Parent" presStyleLbl="revTx" presStyleIdx="0" presStyleCnt="4">
        <dgm:presLayoutVars>
          <dgm:chMax val="1"/>
          <dgm:chPref val="1"/>
          <dgm:bulletEnabled val="1"/>
        </dgm:presLayoutVars>
      </dgm:prSet>
      <dgm:spPr/>
    </dgm:pt>
    <dgm:pt modelId="{2380432B-38A1-4CEF-9A18-9D01943F1795}" type="pres">
      <dgm:prSet presAssocID="{65B9823F-B24E-4A0D-B990-9AB18D0984E6}" presName="sibTrans" presStyleCnt="0"/>
      <dgm:spPr/>
    </dgm:pt>
    <dgm:pt modelId="{3CD41D6E-10C7-4903-817B-5E0B437336CE}" type="pres">
      <dgm:prSet presAssocID="{E6D3A257-6DCE-40D2-94EE-EC3E21181F38}" presName="composite" presStyleCnt="0"/>
      <dgm:spPr/>
    </dgm:pt>
    <dgm:pt modelId="{F9D676B8-3D23-47B8-ACB3-5FE97C3611AA}" type="pres">
      <dgm:prSet presAssocID="{E6D3A257-6DCE-40D2-94EE-EC3E21181F38}" presName="BackAccent" presStyleLbl="bgShp" presStyleIdx="1" presStyleCnt="4"/>
      <dgm:spPr/>
    </dgm:pt>
    <dgm:pt modelId="{E97C6005-88EF-47F8-9CF7-4C3B688BEEF8}" type="pres">
      <dgm:prSet presAssocID="{E6D3A257-6DCE-40D2-94EE-EC3E21181F38}" presName="Accent" presStyleLbl="alignNode1" presStyleIdx="1" presStyleCnt="4"/>
      <dgm:spPr/>
    </dgm:pt>
    <dgm:pt modelId="{09F2CA71-F458-472E-A474-33B6F2032367}" type="pres">
      <dgm:prSet presAssocID="{E6D3A257-6DCE-40D2-94EE-EC3E21181F38}" presName="Child" presStyleLbl="revTx" presStyleIdx="0" presStyleCnt="4">
        <dgm:presLayoutVars>
          <dgm:chMax val="0"/>
          <dgm:chPref val="0"/>
          <dgm:bulletEnabled val="1"/>
        </dgm:presLayoutVars>
      </dgm:prSet>
      <dgm:spPr/>
    </dgm:pt>
    <dgm:pt modelId="{D279D9B9-3ADE-487C-A480-263D3E743128}" type="pres">
      <dgm:prSet presAssocID="{E6D3A257-6DCE-40D2-94EE-EC3E21181F38}" presName="Parent" presStyleLbl="revTx" presStyleIdx="1" presStyleCnt="4">
        <dgm:presLayoutVars>
          <dgm:chMax val="1"/>
          <dgm:chPref val="1"/>
          <dgm:bulletEnabled val="1"/>
        </dgm:presLayoutVars>
      </dgm:prSet>
      <dgm:spPr/>
    </dgm:pt>
    <dgm:pt modelId="{D2A1104B-E040-4E2A-B846-C8313A7D8F71}" type="pres">
      <dgm:prSet presAssocID="{10D3E5B6-84FD-45BD-91C8-35F28983EBEE}" presName="sibTrans" presStyleCnt="0"/>
      <dgm:spPr/>
    </dgm:pt>
    <dgm:pt modelId="{67C47BC8-B779-418A-800E-D019E1D9BC19}" type="pres">
      <dgm:prSet presAssocID="{BD3B4ECD-CFBC-43B0-9DC7-FF0F0DEFC5A5}" presName="composite" presStyleCnt="0"/>
      <dgm:spPr/>
    </dgm:pt>
    <dgm:pt modelId="{3008EC05-F183-4FA4-BECF-597F73AE59FC}" type="pres">
      <dgm:prSet presAssocID="{BD3B4ECD-CFBC-43B0-9DC7-FF0F0DEFC5A5}" presName="BackAccent" presStyleLbl="bgShp" presStyleIdx="2" presStyleCnt="4"/>
      <dgm:spPr/>
    </dgm:pt>
    <dgm:pt modelId="{59270CFC-2D64-4A4B-A97F-5DD5B8C5A011}" type="pres">
      <dgm:prSet presAssocID="{BD3B4ECD-CFBC-43B0-9DC7-FF0F0DEFC5A5}" presName="Accent" presStyleLbl="alignNode1" presStyleIdx="2" presStyleCnt="4"/>
      <dgm:spPr/>
    </dgm:pt>
    <dgm:pt modelId="{93EA2572-F925-400A-AB6C-AAB6EB2DC348}" type="pres">
      <dgm:prSet presAssocID="{BD3B4ECD-CFBC-43B0-9DC7-FF0F0DEFC5A5}" presName="Child" presStyleLbl="revTx" presStyleIdx="1" presStyleCnt="4">
        <dgm:presLayoutVars>
          <dgm:chMax val="0"/>
          <dgm:chPref val="0"/>
          <dgm:bulletEnabled val="1"/>
        </dgm:presLayoutVars>
      </dgm:prSet>
      <dgm:spPr/>
    </dgm:pt>
    <dgm:pt modelId="{320C4792-97F1-4100-9E91-AA1203D0FE45}" type="pres">
      <dgm:prSet presAssocID="{BD3B4ECD-CFBC-43B0-9DC7-FF0F0DEFC5A5}" presName="Parent" presStyleLbl="revTx" presStyleIdx="2" presStyleCnt="4">
        <dgm:presLayoutVars>
          <dgm:chMax val="1"/>
          <dgm:chPref val="1"/>
          <dgm:bulletEnabled val="1"/>
        </dgm:presLayoutVars>
      </dgm:prSet>
      <dgm:spPr/>
    </dgm:pt>
    <dgm:pt modelId="{067CD97D-4B53-43A2-A055-CB19E47B04A4}" type="pres">
      <dgm:prSet presAssocID="{1249A4E1-6614-43FE-9683-87F4D0CA8CD3}" presName="sibTrans" presStyleCnt="0"/>
      <dgm:spPr/>
    </dgm:pt>
    <dgm:pt modelId="{A1C8A835-3AC4-4F8C-94EE-8F6AB38220D1}" type="pres">
      <dgm:prSet presAssocID="{885641D3-D242-4516-A5D8-171DC6E95BA1}" presName="composite" presStyleCnt="0"/>
      <dgm:spPr/>
    </dgm:pt>
    <dgm:pt modelId="{9A15772C-6FC1-461A-BFD8-ECD758C1F0CD}" type="pres">
      <dgm:prSet presAssocID="{885641D3-D242-4516-A5D8-171DC6E95BA1}" presName="BackAccent" presStyleLbl="bgShp" presStyleIdx="3" presStyleCnt="4"/>
      <dgm:spPr/>
    </dgm:pt>
    <dgm:pt modelId="{93AC1967-3742-49E6-BFBB-E3E9593C1E41}" type="pres">
      <dgm:prSet presAssocID="{885641D3-D242-4516-A5D8-171DC6E95BA1}" presName="Accent" presStyleLbl="alignNode1" presStyleIdx="3" presStyleCnt="4"/>
      <dgm:spPr/>
    </dgm:pt>
    <dgm:pt modelId="{7DA2197F-B0FF-4DF5-83C5-E392A00FBCA0}" type="pres">
      <dgm:prSet presAssocID="{885641D3-D242-4516-A5D8-171DC6E95BA1}" presName="Child" presStyleLbl="revTx" presStyleIdx="2" presStyleCnt="4">
        <dgm:presLayoutVars>
          <dgm:chMax val="0"/>
          <dgm:chPref val="0"/>
          <dgm:bulletEnabled val="1"/>
        </dgm:presLayoutVars>
      </dgm:prSet>
      <dgm:spPr/>
    </dgm:pt>
    <dgm:pt modelId="{D5F9B823-2D68-4BD8-8008-68A10566DAEF}" type="pres">
      <dgm:prSet presAssocID="{885641D3-D242-4516-A5D8-171DC6E95BA1}" presName="Parent" presStyleLbl="revTx" presStyleIdx="3" presStyleCnt="4">
        <dgm:presLayoutVars>
          <dgm:chMax val="1"/>
          <dgm:chPref val="1"/>
          <dgm:bulletEnabled val="1"/>
        </dgm:presLayoutVars>
      </dgm:prSet>
      <dgm:spPr/>
    </dgm:pt>
  </dgm:ptLst>
  <dgm:cxnLst>
    <dgm:cxn modelId="{D355B002-C900-4D62-A955-38FE4D27D147}" srcId="{393EF913-E672-4312-94B2-227F369986D2}" destId="{E6D3A257-6DCE-40D2-94EE-EC3E21181F38}" srcOrd="1" destOrd="0" parTransId="{D4B87EBF-EEFF-43A7-8F37-AE54A090B112}" sibTransId="{10D3E5B6-84FD-45BD-91C8-35F28983EBEE}"/>
    <dgm:cxn modelId="{52BECC1A-D555-4E82-BCD4-9372BDE4984C}" srcId="{393EF913-E672-4312-94B2-227F369986D2}" destId="{BD3B4ECD-CFBC-43B0-9DC7-FF0F0DEFC5A5}" srcOrd="2" destOrd="0" parTransId="{866D2B11-84D8-4E4B-8B8C-39AB60063C49}" sibTransId="{1249A4E1-6614-43FE-9683-87F4D0CA8CD3}"/>
    <dgm:cxn modelId="{B24F1B1E-44CF-4E9D-8357-CB184CD94A6D}" type="presOf" srcId="{885641D3-D242-4516-A5D8-171DC6E95BA1}" destId="{D5F9B823-2D68-4BD8-8008-68A10566DAEF}" srcOrd="0" destOrd="0" presId="urn:microsoft.com/office/officeart/2008/layout/IncreasingCircleProcess"/>
    <dgm:cxn modelId="{A87FA66B-E94A-4666-A6CA-3521B83CB30A}" type="presOf" srcId="{860F62C2-A1C5-4179-8DF5-E8C3A4A66ADA}" destId="{19BBBBAC-A77D-4FE7-A16A-ECF4E58B488F}" srcOrd="0" destOrd="0" presId="urn:microsoft.com/office/officeart/2008/layout/IncreasingCircleProcess"/>
    <dgm:cxn modelId="{18EC186D-0CD3-4475-AA4B-9B1DA1161B44}" srcId="{393EF913-E672-4312-94B2-227F369986D2}" destId="{885641D3-D242-4516-A5D8-171DC6E95BA1}" srcOrd="3" destOrd="0" parTransId="{A02D7B43-3DEB-4700-82C0-702A4F6BC356}" sibTransId="{2BD5D781-E694-4D05-8B64-0BE4C0D23283}"/>
    <dgm:cxn modelId="{66844574-E7F5-402A-980F-D54473625631}" type="presOf" srcId="{E6D3A257-6DCE-40D2-94EE-EC3E21181F38}" destId="{D279D9B9-3ADE-487C-A480-263D3E743128}" srcOrd="0" destOrd="0" presId="urn:microsoft.com/office/officeart/2008/layout/IncreasingCircleProcess"/>
    <dgm:cxn modelId="{013D2959-3D79-486F-BCF3-0317A1348834}" type="presOf" srcId="{393EF913-E672-4312-94B2-227F369986D2}" destId="{B20B6406-3099-4E63-867F-F39A8F736697}" srcOrd="0" destOrd="0" presId="urn:microsoft.com/office/officeart/2008/layout/IncreasingCircleProcess"/>
    <dgm:cxn modelId="{33766DB4-EE50-4CF7-90B2-4FDEC711CD4D}" type="presOf" srcId="{BD3B4ECD-CFBC-43B0-9DC7-FF0F0DEFC5A5}" destId="{320C4792-97F1-4100-9E91-AA1203D0FE45}" srcOrd="0" destOrd="0" presId="urn:microsoft.com/office/officeart/2008/layout/IncreasingCircleProcess"/>
    <dgm:cxn modelId="{616E1CC4-9B6A-4513-A0DF-98A36F75B8BF}" srcId="{393EF913-E672-4312-94B2-227F369986D2}" destId="{860F62C2-A1C5-4179-8DF5-E8C3A4A66ADA}" srcOrd="0" destOrd="0" parTransId="{48B82C3F-E53C-4936-B5C9-AC65689BBEAC}" sibTransId="{65B9823F-B24E-4A0D-B990-9AB18D0984E6}"/>
    <dgm:cxn modelId="{77D85C06-FE4A-40BE-B10C-7F338495B663}" type="presParOf" srcId="{B20B6406-3099-4E63-867F-F39A8F736697}" destId="{333A7BD2-68E8-4599-92AB-264655843729}" srcOrd="0" destOrd="0" presId="urn:microsoft.com/office/officeart/2008/layout/IncreasingCircleProcess"/>
    <dgm:cxn modelId="{46EBE784-2EBD-491B-8132-A133D114217A}" type="presParOf" srcId="{333A7BD2-68E8-4599-92AB-264655843729}" destId="{CFDB7E97-422C-4150-B4CA-4E323645CAFB}" srcOrd="0" destOrd="0" presId="urn:microsoft.com/office/officeart/2008/layout/IncreasingCircleProcess"/>
    <dgm:cxn modelId="{EE00D23F-A1AB-49F3-AE6D-D7F7480A8E1A}" type="presParOf" srcId="{333A7BD2-68E8-4599-92AB-264655843729}" destId="{198B5DD8-0893-4191-9F16-847E0B6F78A7}" srcOrd="1" destOrd="0" presId="urn:microsoft.com/office/officeart/2008/layout/IncreasingCircleProcess"/>
    <dgm:cxn modelId="{BAE3BB07-8535-45D5-8043-3F87509D8C20}" type="presParOf" srcId="{333A7BD2-68E8-4599-92AB-264655843729}" destId="{8F56F870-102C-4493-A6EE-AEB9771F8D10}" srcOrd="2" destOrd="0" presId="urn:microsoft.com/office/officeart/2008/layout/IncreasingCircleProcess"/>
    <dgm:cxn modelId="{D6B0E0D6-B449-4A78-AB4F-A14A018650B4}" type="presParOf" srcId="{333A7BD2-68E8-4599-92AB-264655843729}" destId="{19BBBBAC-A77D-4FE7-A16A-ECF4E58B488F}" srcOrd="3" destOrd="0" presId="urn:microsoft.com/office/officeart/2008/layout/IncreasingCircleProcess"/>
    <dgm:cxn modelId="{9AF27DF1-F2A7-43DE-B8DB-2A857119CD36}" type="presParOf" srcId="{B20B6406-3099-4E63-867F-F39A8F736697}" destId="{2380432B-38A1-4CEF-9A18-9D01943F1795}" srcOrd="1" destOrd="0" presId="urn:microsoft.com/office/officeart/2008/layout/IncreasingCircleProcess"/>
    <dgm:cxn modelId="{D677E715-6A21-4BC4-BAF0-D949BB479D44}" type="presParOf" srcId="{B20B6406-3099-4E63-867F-F39A8F736697}" destId="{3CD41D6E-10C7-4903-817B-5E0B437336CE}" srcOrd="2" destOrd="0" presId="urn:microsoft.com/office/officeart/2008/layout/IncreasingCircleProcess"/>
    <dgm:cxn modelId="{D933BECE-B527-4134-BF46-BCB17F137AC8}" type="presParOf" srcId="{3CD41D6E-10C7-4903-817B-5E0B437336CE}" destId="{F9D676B8-3D23-47B8-ACB3-5FE97C3611AA}" srcOrd="0" destOrd="0" presId="urn:microsoft.com/office/officeart/2008/layout/IncreasingCircleProcess"/>
    <dgm:cxn modelId="{30275480-BC4A-4B35-85ED-A6E3FCC31AF8}" type="presParOf" srcId="{3CD41D6E-10C7-4903-817B-5E0B437336CE}" destId="{E97C6005-88EF-47F8-9CF7-4C3B688BEEF8}" srcOrd="1" destOrd="0" presId="urn:microsoft.com/office/officeart/2008/layout/IncreasingCircleProcess"/>
    <dgm:cxn modelId="{BE562351-9AAF-4FC0-A920-16693405DA3A}" type="presParOf" srcId="{3CD41D6E-10C7-4903-817B-5E0B437336CE}" destId="{09F2CA71-F458-472E-A474-33B6F2032367}" srcOrd="2" destOrd="0" presId="urn:microsoft.com/office/officeart/2008/layout/IncreasingCircleProcess"/>
    <dgm:cxn modelId="{65DF5439-1108-486F-9756-E55954702057}" type="presParOf" srcId="{3CD41D6E-10C7-4903-817B-5E0B437336CE}" destId="{D279D9B9-3ADE-487C-A480-263D3E743128}" srcOrd="3" destOrd="0" presId="urn:microsoft.com/office/officeart/2008/layout/IncreasingCircleProcess"/>
    <dgm:cxn modelId="{FBF7C009-786C-4A36-B76B-AD84FCB52084}" type="presParOf" srcId="{B20B6406-3099-4E63-867F-F39A8F736697}" destId="{D2A1104B-E040-4E2A-B846-C8313A7D8F71}" srcOrd="3" destOrd="0" presId="urn:microsoft.com/office/officeart/2008/layout/IncreasingCircleProcess"/>
    <dgm:cxn modelId="{04D6D2BA-E771-4F03-A7AC-980468DF1EF0}" type="presParOf" srcId="{B20B6406-3099-4E63-867F-F39A8F736697}" destId="{67C47BC8-B779-418A-800E-D019E1D9BC19}" srcOrd="4" destOrd="0" presId="urn:microsoft.com/office/officeart/2008/layout/IncreasingCircleProcess"/>
    <dgm:cxn modelId="{5F4E3961-04BD-42DC-B926-0C91BABF95E9}" type="presParOf" srcId="{67C47BC8-B779-418A-800E-D019E1D9BC19}" destId="{3008EC05-F183-4FA4-BECF-597F73AE59FC}" srcOrd="0" destOrd="0" presId="urn:microsoft.com/office/officeart/2008/layout/IncreasingCircleProcess"/>
    <dgm:cxn modelId="{4A332218-A5FF-4262-8B7A-FEDA55ABCDCE}" type="presParOf" srcId="{67C47BC8-B779-418A-800E-D019E1D9BC19}" destId="{59270CFC-2D64-4A4B-A97F-5DD5B8C5A011}" srcOrd="1" destOrd="0" presId="urn:microsoft.com/office/officeart/2008/layout/IncreasingCircleProcess"/>
    <dgm:cxn modelId="{71D0E216-B65C-4B70-B267-DFA5AB763DC6}" type="presParOf" srcId="{67C47BC8-B779-418A-800E-D019E1D9BC19}" destId="{93EA2572-F925-400A-AB6C-AAB6EB2DC348}" srcOrd="2" destOrd="0" presId="urn:microsoft.com/office/officeart/2008/layout/IncreasingCircleProcess"/>
    <dgm:cxn modelId="{6BC6D716-9A32-4792-B6E8-3B96BCAA4F75}" type="presParOf" srcId="{67C47BC8-B779-418A-800E-D019E1D9BC19}" destId="{320C4792-97F1-4100-9E91-AA1203D0FE45}" srcOrd="3" destOrd="0" presId="urn:microsoft.com/office/officeart/2008/layout/IncreasingCircleProcess"/>
    <dgm:cxn modelId="{4D91E44C-C23B-4DE5-9A14-6FF06CC256D5}" type="presParOf" srcId="{B20B6406-3099-4E63-867F-F39A8F736697}" destId="{067CD97D-4B53-43A2-A055-CB19E47B04A4}" srcOrd="5" destOrd="0" presId="urn:microsoft.com/office/officeart/2008/layout/IncreasingCircleProcess"/>
    <dgm:cxn modelId="{E70C6387-40FE-452B-928F-CB08D8A66288}" type="presParOf" srcId="{B20B6406-3099-4E63-867F-F39A8F736697}" destId="{A1C8A835-3AC4-4F8C-94EE-8F6AB38220D1}" srcOrd="6" destOrd="0" presId="urn:microsoft.com/office/officeart/2008/layout/IncreasingCircleProcess"/>
    <dgm:cxn modelId="{4E24E6E1-3BA9-492C-8C1E-CF129BA49BEF}" type="presParOf" srcId="{A1C8A835-3AC4-4F8C-94EE-8F6AB38220D1}" destId="{9A15772C-6FC1-461A-BFD8-ECD758C1F0CD}" srcOrd="0" destOrd="0" presId="urn:microsoft.com/office/officeart/2008/layout/IncreasingCircleProcess"/>
    <dgm:cxn modelId="{8E363C1E-C14D-42A2-9C36-224660E87A22}" type="presParOf" srcId="{A1C8A835-3AC4-4F8C-94EE-8F6AB38220D1}" destId="{93AC1967-3742-49E6-BFBB-E3E9593C1E41}" srcOrd="1" destOrd="0" presId="urn:microsoft.com/office/officeart/2008/layout/IncreasingCircleProcess"/>
    <dgm:cxn modelId="{5C87B649-309E-438F-B41D-510B0E5AECF5}" type="presParOf" srcId="{A1C8A835-3AC4-4F8C-94EE-8F6AB38220D1}" destId="{7DA2197F-B0FF-4DF5-83C5-E392A00FBCA0}" srcOrd="2" destOrd="0" presId="urn:microsoft.com/office/officeart/2008/layout/IncreasingCircleProcess"/>
    <dgm:cxn modelId="{E6A04BFC-50EC-4494-8FF9-15BA5946F416}" type="presParOf" srcId="{A1C8A835-3AC4-4F8C-94EE-8F6AB38220D1}" destId="{D5F9B823-2D68-4BD8-8008-68A10566DAEF}" srcOrd="3" destOrd="0" presId="urn:microsoft.com/office/officeart/2008/layout/IncreasingCircle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DB7E97-422C-4150-B4CA-4E323645CAFB}">
      <dsp:nvSpPr>
        <dsp:cNvPr id="0" name=""/>
        <dsp:cNvSpPr/>
      </dsp:nvSpPr>
      <dsp:spPr>
        <a:xfrm>
          <a:off x="8533" y="0"/>
          <a:ext cx="676502" cy="676502"/>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98B5DD8-0893-4191-9F16-847E0B6F78A7}">
      <dsp:nvSpPr>
        <dsp:cNvPr id="0" name=""/>
        <dsp:cNvSpPr/>
      </dsp:nvSpPr>
      <dsp:spPr>
        <a:xfrm>
          <a:off x="76183" y="67650"/>
          <a:ext cx="541201" cy="541201"/>
        </a:xfrm>
        <a:prstGeom prst="chord">
          <a:avLst>
            <a:gd name="adj1" fmla="val 1800000"/>
            <a:gd name="adj2" fmla="val 9000000"/>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9BBBBAC-A77D-4FE7-A16A-ECF4E58B488F}">
      <dsp:nvSpPr>
        <dsp:cNvPr id="0" name=""/>
        <dsp:cNvSpPr/>
      </dsp:nvSpPr>
      <dsp:spPr>
        <a:xfrm>
          <a:off x="825973" y="0"/>
          <a:ext cx="2001319" cy="676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b" anchorCtr="0">
          <a:noAutofit/>
        </a:bodyPr>
        <a:lstStyle/>
        <a:p>
          <a:pPr marL="0" lvl="0" indent="0" algn="l" defTabSz="933450">
            <a:lnSpc>
              <a:spcPct val="90000"/>
            </a:lnSpc>
            <a:spcBef>
              <a:spcPct val="0"/>
            </a:spcBef>
            <a:spcAft>
              <a:spcPct val="35000"/>
            </a:spcAft>
            <a:buNone/>
          </a:pPr>
          <a:r>
            <a:rPr lang="en-IN" sz="2100" kern="1200" dirty="0"/>
            <a:t>Dataset</a:t>
          </a:r>
        </a:p>
      </dsp:txBody>
      <dsp:txXfrm>
        <a:off x="825973" y="0"/>
        <a:ext cx="2001319" cy="676502"/>
      </dsp:txXfrm>
    </dsp:sp>
    <dsp:sp modelId="{F9D676B8-3D23-47B8-ACB3-5FE97C3611AA}">
      <dsp:nvSpPr>
        <dsp:cNvPr id="0" name=""/>
        <dsp:cNvSpPr/>
      </dsp:nvSpPr>
      <dsp:spPr>
        <a:xfrm>
          <a:off x="2968231" y="0"/>
          <a:ext cx="676502" cy="676502"/>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97C6005-88EF-47F8-9CF7-4C3B688BEEF8}">
      <dsp:nvSpPr>
        <dsp:cNvPr id="0" name=""/>
        <dsp:cNvSpPr/>
      </dsp:nvSpPr>
      <dsp:spPr>
        <a:xfrm>
          <a:off x="3035881" y="67650"/>
          <a:ext cx="541201" cy="541201"/>
        </a:xfrm>
        <a:prstGeom prst="chord">
          <a:avLst>
            <a:gd name="adj1" fmla="val 0"/>
            <a:gd name="adj2" fmla="val 10800000"/>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279D9B9-3ADE-487C-A480-263D3E743128}">
      <dsp:nvSpPr>
        <dsp:cNvPr id="0" name=""/>
        <dsp:cNvSpPr/>
      </dsp:nvSpPr>
      <dsp:spPr>
        <a:xfrm>
          <a:off x="3785671" y="0"/>
          <a:ext cx="2001319" cy="676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b" anchorCtr="0">
          <a:noAutofit/>
        </a:bodyPr>
        <a:lstStyle/>
        <a:p>
          <a:pPr marL="0" lvl="0" indent="0" algn="l" defTabSz="933450">
            <a:lnSpc>
              <a:spcPct val="90000"/>
            </a:lnSpc>
            <a:spcBef>
              <a:spcPct val="0"/>
            </a:spcBef>
            <a:spcAft>
              <a:spcPct val="35000"/>
            </a:spcAft>
            <a:buNone/>
          </a:pPr>
          <a:r>
            <a:rPr lang="en-IN" sz="2100" kern="1200" dirty="0"/>
            <a:t>ML Architecture</a:t>
          </a:r>
        </a:p>
      </dsp:txBody>
      <dsp:txXfrm>
        <a:off x="3785671" y="0"/>
        <a:ext cx="2001319" cy="676502"/>
      </dsp:txXfrm>
    </dsp:sp>
    <dsp:sp modelId="{3008EC05-F183-4FA4-BECF-597F73AE59FC}">
      <dsp:nvSpPr>
        <dsp:cNvPr id="0" name=""/>
        <dsp:cNvSpPr/>
      </dsp:nvSpPr>
      <dsp:spPr>
        <a:xfrm>
          <a:off x="5927929" y="0"/>
          <a:ext cx="676502" cy="676502"/>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9270CFC-2D64-4A4B-A97F-5DD5B8C5A011}">
      <dsp:nvSpPr>
        <dsp:cNvPr id="0" name=""/>
        <dsp:cNvSpPr/>
      </dsp:nvSpPr>
      <dsp:spPr>
        <a:xfrm>
          <a:off x="5995579" y="67650"/>
          <a:ext cx="541201" cy="541201"/>
        </a:xfrm>
        <a:prstGeom prst="chord">
          <a:avLst>
            <a:gd name="adj1" fmla="val 19800000"/>
            <a:gd name="adj2" fmla="val 12600000"/>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20C4792-97F1-4100-9E91-AA1203D0FE45}">
      <dsp:nvSpPr>
        <dsp:cNvPr id="0" name=""/>
        <dsp:cNvSpPr/>
      </dsp:nvSpPr>
      <dsp:spPr>
        <a:xfrm>
          <a:off x="6745369" y="0"/>
          <a:ext cx="2001319" cy="676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b" anchorCtr="0">
          <a:noAutofit/>
        </a:bodyPr>
        <a:lstStyle/>
        <a:p>
          <a:pPr marL="0" lvl="0" indent="0" algn="l" defTabSz="933450">
            <a:lnSpc>
              <a:spcPct val="90000"/>
            </a:lnSpc>
            <a:spcBef>
              <a:spcPct val="0"/>
            </a:spcBef>
            <a:spcAft>
              <a:spcPct val="35000"/>
            </a:spcAft>
            <a:buNone/>
          </a:pPr>
          <a:r>
            <a:rPr lang="en-IN" sz="2100" kern="1200" dirty="0"/>
            <a:t>Model Training</a:t>
          </a:r>
        </a:p>
      </dsp:txBody>
      <dsp:txXfrm>
        <a:off x="6745369" y="0"/>
        <a:ext cx="2001319" cy="676502"/>
      </dsp:txXfrm>
    </dsp:sp>
    <dsp:sp modelId="{9A15772C-6FC1-461A-BFD8-ECD758C1F0CD}">
      <dsp:nvSpPr>
        <dsp:cNvPr id="0" name=""/>
        <dsp:cNvSpPr/>
      </dsp:nvSpPr>
      <dsp:spPr>
        <a:xfrm>
          <a:off x="8887627" y="0"/>
          <a:ext cx="676502" cy="676502"/>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3AC1967-3742-49E6-BFBB-E3E9593C1E41}">
      <dsp:nvSpPr>
        <dsp:cNvPr id="0" name=""/>
        <dsp:cNvSpPr/>
      </dsp:nvSpPr>
      <dsp:spPr>
        <a:xfrm>
          <a:off x="8955277" y="67650"/>
          <a:ext cx="541201" cy="541201"/>
        </a:xfrm>
        <a:prstGeom prst="chord">
          <a:avLst>
            <a:gd name="adj1" fmla="val 16200000"/>
            <a:gd name="adj2" fmla="val 16200000"/>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5F9B823-2D68-4BD8-8008-68A10566DAEF}">
      <dsp:nvSpPr>
        <dsp:cNvPr id="0" name=""/>
        <dsp:cNvSpPr/>
      </dsp:nvSpPr>
      <dsp:spPr>
        <a:xfrm>
          <a:off x="9705067" y="0"/>
          <a:ext cx="2001319" cy="676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b" anchorCtr="0">
          <a:noAutofit/>
        </a:bodyPr>
        <a:lstStyle/>
        <a:p>
          <a:pPr marL="0" lvl="0" indent="0" algn="l" defTabSz="933450">
            <a:lnSpc>
              <a:spcPct val="90000"/>
            </a:lnSpc>
            <a:spcBef>
              <a:spcPct val="0"/>
            </a:spcBef>
            <a:spcAft>
              <a:spcPct val="35000"/>
            </a:spcAft>
            <a:buNone/>
          </a:pPr>
          <a:r>
            <a:rPr lang="en-IN" sz="2100" kern="1200" dirty="0"/>
            <a:t>Evaluation</a:t>
          </a:r>
        </a:p>
      </dsp:txBody>
      <dsp:txXfrm>
        <a:off x="9705067" y="0"/>
        <a:ext cx="2001319" cy="676502"/>
      </dsp:txXfrm>
    </dsp:sp>
  </dsp:spTree>
</dsp:drawing>
</file>

<file path=ppt/diagrams/layout1.xml><?xml version="1.0" encoding="utf-8"?>
<dgm:layoutDef xmlns:dgm="http://schemas.openxmlformats.org/drawingml/2006/diagram" xmlns:a="http://schemas.openxmlformats.org/drawingml/2006/main" uniqueId="urn:microsoft.com/office/officeart/2008/layout/IncreasingCircleProcess">
  <dgm:title val=""/>
  <dgm:desc val=""/>
  <dgm:catLst>
    <dgm:cat type="list" pri="8300"/>
    <dgm:cat type="process" pri="43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clrData>
  <dgm:layoutNode name="Name0">
    <dgm:varLst>
      <dgm:chMax val="7"/>
      <dgm:chPref val="7"/>
      <dgm:dir/>
      <dgm:animOne val="branch"/>
      <dgm:animLvl val="lvl"/>
    </dgm:varLst>
    <dgm:choose name="Name1">
      <dgm:if name="Name2" func="var" arg="dir" op="equ" val="norm">
        <dgm:alg type="lin">
          <dgm:param type="linDir" val="fromL"/>
          <dgm:param type="horzAlign" val="ctr"/>
          <dgm:param type="vertAlign" val="t"/>
        </dgm:alg>
      </dgm:if>
      <dgm:else name="Name3">
        <dgm:alg type="lin">
          <dgm:param type="linDir" val="fromR"/>
          <dgm:param type="horzAlign" val="ctr"/>
          <dgm:param type="vertAlign" val="t"/>
        </dgm:alg>
      </dgm:else>
    </dgm:choose>
    <dgm:shape xmlns:r="http://schemas.openxmlformats.org/officeDocument/2006/relationships" r:blip="">
      <dgm:adjLst/>
    </dgm:shape>
    <dgm:constrLst>
      <dgm:constr type="primFontSz" for="des" forName="Child" val="65"/>
      <dgm:constr type="primFontSz" for="des" forName="Parent" val="65"/>
      <dgm:constr type="primFontSz" for="des" forName="Child" refType="primFontSz" refFor="des" refForName="Parent" op="lte"/>
      <dgm:constr type="w" for="ch" forName="composite" refType="w"/>
      <dgm:constr type="h" for="ch" forName="composite" refType="h"/>
      <dgm:constr type="sp" refType="w" refFor="ch" refForName="composite" op="equ" fact="0.05"/>
      <dgm:constr type="w" for="ch" forName="sibTrans" refType="h" refFor="ch" refForName="composite" op="equ" fact="0.04"/>
    </dgm:constrLst>
    <dgm:forEach name="nodesForEach" axis="ch" ptType="node" cnt="7">
      <dgm:layoutNode name="composite">
        <dgm:alg type="composite">
          <dgm:param type="ar" val="0.8"/>
        </dgm:alg>
        <dgm:choose name="Name4">
          <dgm:if name="Name5" func="var" arg="dir" op="equ" val="norm">
            <dgm:constrLst>
              <dgm:constr type="l" for="ch" forName="Child" refType="w" fact="0.29"/>
              <dgm:constr type="t" for="ch" forName="Child" refType="h" fact="0.192"/>
              <dgm:constr type="w" for="ch" forName="Child" refType="w" fact="0.71"/>
              <dgm:constr type="h" for="ch" forName="Child" refType="h" fact="0.808"/>
              <dgm:constr type="l" for="ch" forName="Parent" refType="w" fact="0.29"/>
              <dgm:constr type="t" for="ch" forName="Parent" refType="h" fact="0"/>
              <dgm:constr type="w" for="ch" forName="Parent" refType="w" fact="0.71"/>
              <dgm:constr type="h" for="ch" forName="Parent" refType="h" fact="0.192"/>
              <dgm:constr type="l" for="ch" forName="BackAccent" refType="w" fact="0"/>
              <dgm:constr type="t" for="ch" forName="BackAccent" refType="h" fact="0"/>
              <dgm:constr type="w" for="ch" forName="BackAccent" refType="w" fact="0.24"/>
              <dgm:constr type="h" for="ch" forName="BackAccent" refType="h" fact="0.192"/>
              <dgm:constr type="l" for="ch" forName="Accent" refType="w" fact="0.024"/>
              <dgm:constr type="t" for="ch" forName="Accent" refType="h" fact="0.0192"/>
              <dgm:constr type="w" for="ch" forName="Accent" refType="w" fact="0.192"/>
              <dgm:constr type="h" for="ch" forName="Accent" refType="h" fact="0.1536"/>
            </dgm:constrLst>
          </dgm:if>
          <dgm:else name="Name6">
            <dgm:constrLst>
              <dgm:constr type="r" for="ch" forName="Child" refType="w" fact="0.71"/>
              <dgm:constr type="t" for="ch" forName="Child" refType="h" fact="0.192"/>
              <dgm:constr type="w" for="ch" forName="Child" refType="w" fact="0.71"/>
              <dgm:constr type="h" for="ch" forName="Child" refType="h" fact="0.808"/>
              <dgm:constr type="r" for="ch" forName="Parent" refType="w" fact="0.71"/>
              <dgm:constr type="t" for="ch" forName="Parent" refType="h" fact="0"/>
              <dgm:constr type="w" for="ch" forName="Parent" refType="w" fact="0.71"/>
              <dgm:constr type="h" for="ch" forName="Parent" refType="h" fact="0.192"/>
              <dgm:constr type="r" for="ch" forName="BackAccent" refType="w"/>
              <dgm:constr type="t" for="ch" forName="BackAccent" refType="h" fact="0"/>
              <dgm:constr type="w" for="ch" forName="BackAccent" refType="w" fact="0.24"/>
              <dgm:constr type="h" for="ch" forName="BackAccent" refType="h" fact="0.192"/>
              <dgm:constr type="r" for="ch" forName="Accent" refType="w" fact="0.976"/>
              <dgm:constr type="t" for="ch" forName="Accent" refType="h" fact="0.0192"/>
              <dgm:constr type="w" for="ch" forName="Accent" refType="w" fact="0.192"/>
              <dgm:constr type="h" for="ch" forName="Accent" refType="h" fact="0.1536"/>
            </dgm:constrLst>
          </dgm:else>
        </dgm:choose>
        <dgm:layoutNode name="BackAccent" styleLbl="bgShp">
          <dgm:alg type="sp"/>
          <dgm:shape xmlns:r="http://schemas.openxmlformats.org/officeDocument/2006/relationships" type="ellipse" r:blip="">
            <dgm:adjLst/>
          </dgm:shape>
          <dgm:presOf/>
        </dgm:layoutNode>
        <dgm:layoutNode name="Accent" styleLbl="alignNode1">
          <dgm:alg type="sp"/>
          <dgm:choose name="Name7">
            <dgm:if name="Name8" axis="precedSib" ptType="node" func="cnt" op="equ" val="0">
              <dgm:choose name="Name9">
                <dgm:if name="Name10" axis="followSib" ptType="node" func="cnt" op="equ" val="0">
                  <dgm:shape xmlns:r="http://schemas.openxmlformats.org/officeDocument/2006/relationships" type="chord" r:blip="">
                    <dgm:adjLst>
                      <dgm:adj idx="1" val="-90"/>
                      <dgm:adj idx="2" val="-90"/>
                    </dgm:adjLst>
                  </dgm:shape>
                </dgm:if>
                <dgm:if name="Name11" axis="followSib" ptType="node" func="cnt" op="equ" val="1">
                  <dgm:shape xmlns:r="http://schemas.openxmlformats.org/officeDocument/2006/relationships" type="chord" r:blip="">
                    <dgm:adjLst>
                      <dgm:adj idx="1" val="0"/>
                      <dgm:adj idx="2" val="180"/>
                    </dgm:adjLst>
                  </dgm:shape>
                </dgm:if>
                <dgm:if name="Name12" axis="followSib" ptType="node" func="cnt" op="equ" val="2">
                  <dgm:shape xmlns:r="http://schemas.openxmlformats.org/officeDocument/2006/relationships" type="chord" r:blip="">
                    <dgm:adjLst>
                      <dgm:adj idx="1" val="19.4712"/>
                      <dgm:adj idx="2" val="160.5288"/>
                    </dgm:adjLst>
                  </dgm:shape>
                </dgm:if>
                <dgm:if name="Name13" axis="followSib" ptType="node" func="cnt" op="equ" val="3">
                  <dgm:shape xmlns:r="http://schemas.openxmlformats.org/officeDocument/2006/relationships" type="chord" r:blip="">
                    <dgm:adjLst>
                      <dgm:adj idx="1" val="30"/>
                      <dgm:adj idx="2" val="150"/>
                    </dgm:adjLst>
                  </dgm:shape>
                </dgm:if>
                <dgm:if name="Name14" axis="followSib" ptType="node" func="cnt" op="equ" val="4">
                  <dgm:shape xmlns:r="http://schemas.openxmlformats.org/officeDocument/2006/relationships" type="chord" r:blip="">
                    <dgm:adjLst>
                      <dgm:adj idx="1" val="38.8699"/>
                      <dgm:adj idx="2" val="143.1301"/>
                    </dgm:adjLst>
                  </dgm:shape>
                </dgm:if>
                <dgm:if name="Name15" axis="followSib" ptType="node" func="cnt" op="equ" val="5">
                  <dgm:shape xmlns:r="http://schemas.openxmlformats.org/officeDocument/2006/relationships" type="chord" r:blip="">
                    <dgm:adjLst>
                      <dgm:adj idx="1" val="41.8103"/>
                      <dgm:adj idx="2" val="138.1897"/>
                    </dgm:adjLst>
                  </dgm:shape>
                </dgm:if>
                <dgm:else name="Name16">
                  <dgm:shape xmlns:r="http://schemas.openxmlformats.org/officeDocument/2006/relationships" type="chord" r:blip="">
                    <dgm:adjLst>
                      <dgm:adj idx="1" val="45.5847"/>
                      <dgm:adj idx="2" val="134.4153"/>
                    </dgm:adjLst>
                  </dgm:shape>
                </dgm:else>
              </dgm:choose>
            </dgm:if>
            <dgm:if name="Name17" axis="precedSib" ptType="node" func="cnt" op="equ" val="1">
              <dgm:choose name="Name18">
                <dgm:if name="Name19" axis="followSib" ptType="node" func="cnt" op="equ" val="0">
                  <dgm:shape xmlns:r="http://schemas.openxmlformats.org/officeDocument/2006/relationships" type="chord" r:blip="">
                    <dgm:adjLst>
                      <dgm:adj idx="1" val="-90"/>
                      <dgm:adj idx="2" val="-90"/>
                    </dgm:adjLst>
                  </dgm:shape>
                </dgm:if>
                <dgm:if name="Name20" axis="followSib" ptType="node" func="cnt" op="equ" val="1">
                  <dgm:shape xmlns:r="http://schemas.openxmlformats.org/officeDocument/2006/relationships" type="chord" r:blip="">
                    <dgm:adjLst>
                      <dgm:adj idx="1" val="-19.4712"/>
                      <dgm:adj idx="2" val="-160.5288"/>
                    </dgm:adjLst>
                  </dgm:shape>
                </dgm:if>
                <dgm:if name="Name21" axis="followSib" ptType="node" func="cnt" op="equ" val="2">
                  <dgm:shape xmlns:r="http://schemas.openxmlformats.org/officeDocument/2006/relationships" type="chord" r:blip="">
                    <dgm:adjLst>
                      <dgm:adj idx="1" val="0"/>
                      <dgm:adj idx="2" val="180"/>
                    </dgm:adjLst>
                  </dgm:shape>
                </dgm:if>
                <dgm:if name="Name22" axis="followSib" ptType="node" func="cnt" op="equ" val="3">
                  <dgm:shape xmlns:r="http://schemas.openxmlformats.org/officeDocument/2006/relationships" type="chord" r:blip="">
                    <dgm:adjLst>
                      <dgm:adj idx="1" val="11.537"/>
                      <dgm:adj idx="2" val="168.463"/>
                    </dgm:adjLst>
                  </dgm:shape>
                </dgm:if>
                <dgm:if name="Name23" axis="followSib" ptType="node" func="cnt" op="equ" val="4">
                  <dgm:shape xmlns:r="http://schemas.openxmlformats.org/officeDocument/2006/relationships" type="chord" r:blip="">
                    <dgm:adjLst>
                      <dgm:adj idx="1" val="19.4712"/>
                      <dgm:adj idx="2" val="160.5288"/>
                    </dgm:adjLst>
                  </dgm:shape>
                </dgm:if>
                <dgm:else name="Name24">
                  <dgm:shape xmlns:r="http://schemas.openxmlformats.org/officeDocument/2006/relationships" type="chord" r:blip="">
                    <dgm:adjLst>
                      <dgm:adj idx="1" val="25.3769"/>
                      <dgm:adj idx="2" val="154.6231"/>
                    </dgm:adjLst>
                  </dgm:shape>
                </dgm:else>
              </dgm:choose>
            </dgm:if>
            <dgm:if name="Name25" axis="precedSib" ptType="node" func="cnt" op="equ" val="2">
              <dgm:choose name="Name26">
                <dgm:if name="Name27" axis="followSib" ptType="node" func="cnt" op="equ" val="0">
                  <dgm:shape xmlns:r="http://schemas.openxmlformats.org/officeDocument/2006/relationships" type="chord" r:blip="">
                    <dgm:adjLst>
                      <dgm:adj idx="1" val="-90"/>
                      <dgm:adj idx="2" val="-90"/>
                    </dgm:adjLst>
                  </dgm:shape>
                </dgm:if>
                <dgm:if name="Name28" axis="followSib" ptType="node" func="cnt" op="equ" val="1">
                  <dgm:shape xmlns:r="http://schemas.openxmlformats.org/officeDocument/2006/relationships" type="chord" r:blip="">
                    <dgm:adjLst>
                      <dgm:adj idx="1" val="-30"/>
                      <dgm:adj idx="2" val="-150"/>
                    </dgm:adjLst>
                  </dgm:shape>
                </dgm:if>
                <dgm:if name="Name29" axis="followSib" ptType="node" func="cnt" op="equ" val="2">
                  <dgm:shape xmlns:r="http://schemas.openxmlformats.org/officeDocument/2006/relationships" type="chord" r:blip="">
                    <dgm:adjLst>
                      <dgm:adj idx="1" val="-11.537"/>
                      <dgm:adj idx="2" val="-168.463"/>
                    </dgm:adjLst>
                  </dgm:shape>
                </dgm:if>
                <dgm:if name="Name30" axis="followSib" ptType="node" func="cnt" op="equ" val="3">
                  <dgm:shape xmlns:r="http://schemas.openxmlformats.org/officeDocument/2006/relationships" type="chord" r:blip="">
                    <dgm:adjLst>
                      <dgm:adj idx="1" val="0"/>
                      <dgm:adj idx="2" val="180"/>
                    </dgm:adjLst>
                  </dgm:shape>
                </dgm:if>
                <dgm:else name="Name31">
                  <dgm:shape xmlns:r="http://schemas.openxmlformats.org/officeDocument/2006/relationships" type="chord" r:blip="">
                    <dgm:adjLst>
                      <dgm:adj idx="1" val="8.2133"/>
                      <dgm:adj idx="2" val="171.7867"/>
                    </dgm:adjLst>
                  </dgm:shape>
                </dgm:else>
              </dgm:choose>
            </dgm:if>
            <dgm:if name="Name32" axis="precedSib" ptType="node" func="cnt" op="equ" val="3">
              <dgm:choose name="Name33">
                <dgm:if name="Name34" axis="followSib" ptType="node" func="cnt" op="equ" val="0">
                  <dgm:shape xmlns:r="http://schemas.openxmlformats.org/officeDocument/2006/relationships" type="chord" r:blip="">
                    <dgm:adjLst>
                      <dgm:adj idx="1" val="-90"/>
                      <dgm:adj idx="2" val="-90"/>
                    </dgm:adjLst>
                  </dgm:shape>
                </dgm:if>
                <dgm:if name="Name35" axis="followSib" ptType="node" func="cnt" op="equ" val="1">
                  <dgm:shape xmlns:r="http://schemas.openxmlformats.org/officeDocument/2006/relationships" type="chord" r:blip="">
                    <dgm:adjLst>
                      <dgm:adj idx="1" val="-38.8699"/>
                      <dgm:adj idx="2" val="-143.1301"/>
                    </dgm:adjLst>
                  </dgm:shape>
                </dgm:if>
                <dgm:if name="Name36" axis="followSib" ptType="node" func="cnt" op="equ" val="2">
                  <dgm:shape xmlns:r="http://schemas.openxmlformats.org/officeDocument/2006/relationships" type="chord" r:blip="">
                    <dgm:adjLst>
                      <dgm:adj idx="1" val="-19.4712"/>
                      <dgm:adj idx="2" val="-160.5288"/>
                    </dgm:adjLst>
                  </dgm:shape>
                </dgm:if>
                <dgm:else name="Name37">
                  <dgm:shape xmlns:r="http://schemas.openxmlformats.org/officeDocument/2006/relationships" type="chord" r:blip="">
                    <dgm:adjLst>
                      <dgm:adj idx="1" val="-8.2133"/>
                      <dgm:adj idx="2" val="-171.7867"/>
                    </dgm:adjLst>
                  </dgm:shape>
                </dgm:else>
              </dgm:choose>
            </dgm:if>
            <dgm:if name="Name38" axis="precedSib" ptType="node" func="cnt" op="equ" val="4">
              <dgm:choose name="Name39">
                <dgm:if name="Name40" axis="followSib" ptType="node" func="cnt" op="equ" val="0">
                  <dgm:shape xmlns:r="http://schemas.openxmlformats.org/officeDocument/2006/relationships" type="chord" r:blip="">
                    <dgm:adjLst>
                      <dgm:adj idx="1" val="-90"/>
                      <dgm:adj idx="2" val="-90"/>
                    </dgm:adjLst>
                  </dgm:shape>
                </dgm:if>
                <dgm:if name="Name41" axis="followSib" ptType="node" func="cnt" op="equ" val="1">
                  <dgm:shape xmlns:r="http://schemas.openxmlformats.org/officeDocument/2006/relationships" type="chord" r:blip="">
                    <dgm:adjLst>
                      <dgm:adj idx="1" val="-41.8103"/>
                      <dgm:adj idx="2" val="-138.1897"/>
                    </dgm:adjLst>
                  </dgm:shape>
                </dgm:if>
                <dgm:else name="Name42">
                  <dgm:shape xmlns:r="http://schemas.openxmlformats.org/officeDocument/2006/relationships" type="chord" r:blip="">
                    <dgm:adjLst>
                      <dgm:adj idx="1" val="-25.3769"/>
                      <dgm:adj idx="2" val="-154.6231"/>
                    </dgm:adjLst>
                  </dgm:shape>
                </dgm:else>
              </dgm:choose>
            </dgm:if>
            <dgm:if name="Name43" axis="precedSib" ptType="node" func="cnt" op="equ" val="5">
              <dgm:choose name="Name44">
                <dgm:if name="Name45" axis="followSib" ptType="node" func="cnt" op="equ" val="0">
                  <dgm:shape xmlns:r="http://schemas.openxmlformats.org/officeDocument/2006/relationships" type="chord" r:blip="">
                    <dgm:adjLst>
                      <dgm:adj idx="1" val="-90"/>
                      <dgm:adj idx="2" val="-90"/>
                    </dgm:adjLst>
                  </dgm:shape>
                </dgm:if>
                <dgm:else name="Name46">
                  <dgm:shape xmlns:r="http://schemas.openxmlformats.org/officeDocument/2006/relationships" type="chord" r:blip="">
                    <dgm:adjLst>
                      <dgm:adj idx="1" val="-45.5847"/>
                      <dgm:adj idx="2" val="-134.4153"/>
                    </dgm:adjLst>
                  </dgm:shape>
                </dgm:else>
              </dgm:choose>
            </dgm:if>
            <dgm:else name="Name47">
              <dgm:shape xmlns:r="http://schemas.openxmlformats.org/officeDocument/2006/relationships" type="chord" r:blip="">
                <dgm:adjLst>
                  <dgm:adj idx="1" val="-90"/>
                  <dgm:adj idx="2" val="-90"/>
                </dgm:adjLst>
              </dgm:shape>
            </dgm:else>
          </dgm:choose>
          <dgm:presOf/>
        </dgm:layoutNode>
        <dgm:layoutNode name="Child" styleLbl="revTx">
          <dgm:varLst>
            <dgm:chMax val="0"/>
            <dgm:chPref val="0"/>
            <dgm:bulletEnabled val="1"/>
          </dgm:varLst>
          <dgm:choose name="Name48">
            <dgm:if name="Name49" func="var" arg="dir" op="equ" val="norm">
              <dgm:alg type="tx">
                <dgm:param type="parTxLTRAlign" val="l"/>
                <dgm:param type="parTxRTLAlign" val="l"/>
                <dgm:param type="txAnchorVert" val="t"/>
              </dgm:alg>
            </dgm:if>
            <dgm:else name="Name50">
              <dgm:alg type="tx">
                <dgm:param type="parTxLTRAlign" val="r"/>
                <dgm:param type="parTxRTLAlign" val="r"/>
                <dgm:param type="txAnchorVert" val="t"/>
              </dgm:alg>
            </dgm:else>
          </dgm:choose>
          <dgm:choose name="Name51">
            <dgm:if name="Name52" axis="ch" ptType="node" func="cnt" op="gte" val="1">
              <dgm:shape xmlns:r="http://schemas.openxmlformats.org/officeDocument/2006/relationships" type="rect" r:blip="">
                <dgm:adjLst/>
              </dgm:shape>
            </dgm:if>
            <dgm:else name="Name53">
              <dgm:shape xmlns:r="http://schemas.openxmlformats.org/officeDocument/2006/relationships" type="rect" r:blip="" hideGeom="1">
                <dgm:adjLst/>
              </dgm:shape>
            </dgm:else>
          </dgm:choose>
          <dgm:choose name="Name54">
            <dgm:if name="Name55" axis="ch" ptType="node" func="cnt" op="gte" val="1">
              <dgm:presOf axis="des" ptType="node"/>
            </dgm:if>
            <dgm:else name="Name56">
              <dgm:presOf/>
            </dgm:else>
          </dgm:choos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Parent" styleLbl="revTx">
          <dgm:varLst>
            <dgm:chMax val="1"/>
            <dgm:chPref val="1"/>
            <dgm:bulletEnabled val="1"/>
          </dgm:varLst>
          <dgm:choose name="Name57">
            <dgm:if name="Name58" func="var" arg="dir" op="equ" val="norm">
              <dgm:alg type="tx">
                <dgm:param type="parTxLTRAlign" val="l"/>
                <dgm:param type="parTxRTLAlign" val="l"/>
                <dgm:param type="shpTxLTRAlignCh" val="l"/>
                <dgm:param type="shpTxRTLAlignCh" val="l"/>
                <dgm:param type="txAnchorVert" val="b"/>
                <dgm:param type="txAnchorVertCh" val="b"/>
              </dgm:alg>
            </dgm:if>
            <dgm:else name="Name59">
              <dgm:alg type="tx">
                <dgm:param type="parTxLTRAlign" val="r"/>
                <dgm:param type="parTxRTLAlign" val="r"/>
                <dgm:param type="shpTxLTRAlignCh" val="r"/>
                <dgm:param type="shpTxRTLAlignCh" val="r"/>
                <dgm:param type="txAnchorVert" val="b"/>
                <dgm:param type="txAnchorVertCh" val="b"/>
              </dgm:alg>
            </dgm:else>
          </dgm:choose>
          <dgm:shape xmlns:r="http://schemas.openxmlformats.org/officeDocument/2006/relationships" type="rect" r:blip="">
            <dgm:adjLst/>
          </dgm:shape>
          <dgm:presOf axis="self" ptType="nod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US"/>
              <a:t>Click to edit Master title style</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ACE6057C-1B51-4ADA-B161-52D16D90A919}" type="datetimeFigureOut">
              <a:rPr lang="en-IN" smtClean="0"/>
              <a:t>30-04-2025</a:t>
            </a:fld>
            <a:endParaRPr lang="en-IN"/>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IN"/>
          </a:p>
        </p:txBody>
      </p:sp>
      <p:sp>
        <p:nvSpPr>
          <p:cNvPr id="6" name="Slide Number Placeholder 5"/>
          <p:cNvSpPr>
            <a:spLocks noGrp="1"/>
          </p:cNvSpPr>
          <p:nvPr>
            <p:ph type="sldNum" sz="quarter" idx="12"/>
          </p:nvPr>
        </p:nvSpPr>
        <p:spPr>
          <a:xfrm>
            <a:off x="10469880" y="320040"/>
            <a:ext cx="914400" cy="320040"/>
          </a:xfrm>
        </p:spPr>
        <p:txBody>
          <a:bodyPr/>
          <a:lstStyle/>
          <a:p>
            <a:fld id="{7D325790-DCDE-4B0B-A62A-EA9362271A63}" type="slidenum">
              <a:rPr lang="en-IN" smtClean="0"/>
              <a:t>‹#›</a:t>
            </a:fld>
            <a:endParaRPr lang="en-IN"/>
          </a:p>
        </p:txBody>
      </p:sp>
    </p:spTree>
    <p:extLst>
      <p:ext uri="{BB962C8B-B14F-4D97-AF65-F5344CB8AC3E}">
        <p14:creationId xmlns:p14="http://schemas.microsoft.com/office/powerpoint/2010/main" val="5492270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CE6057C-1B51-4ADA-B161-52D16D90A919}" type="datetimeFigureOut">
              <a:rPr lang="en-IN" smtClean="0"/>
              <a:t>30-04-2025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325790-DCDE-4B0B-A62A-EA9362271A63}" type="slidenum">
              <a:rPr lang="en-IN" smtClean="0"/>
              <a:t>‹#›</a:t>
            </a:fld>
            <a:endParaRPr lang="en-IN"/>
          </a:p>
        </p:txBody>
      </p:sp>
    </p:spTree>
    <p:extLst>
      <p:ext uri="{BB962C8B-B14F-4D97-AF65-F5344CB8AC3E}">
        <p14:creationId xmlns:p14="http://schemas.microsoft.com/office/powerpoint/2010/main" val="25432379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04672" y="320040"/>
            <a:ext cx="3657600" cy="320040"/>
          </a:xfrm>
        </p:spPr>
        <p:txBody>
          <a:bodyPr/>
          <a:lstStyle/>
          <a:p>
            <a:fld id="{ACE6057C-1B51-4ADA-B161-52D16D90A919}" type="datetimeFigureOut">
              <a:rPr lang="en-IN" smtClean="0"/>
              <a:t>30-04-2025</a:t>
            </a:fld>
            <a:endParaRPr lang="en-IN"/>
          </a:p>
        </p:txBody>
      </p:sp>
      <p:sp>
        <p:nvSpPr>
          <p:cNvPr id="5" name="Footer Placeholder 4"/>
          <p:cNvSpPr>
            <a:spLocks noGrp="1"/>
          </p:cNvSpPr>
          <p:nvPr>
            <p:ph type="ftr" sz="quarter" idx="11"/>
          </p:nvPr>
        </p:nvSpPr>
        <p:spPr>
          <a:xfrm>
            <a:off x="804672" y="6227064"/>
            <a:ext cx="10588752" cy="320040"/>
          </a:xfrm>
        </p:spPr>
        <p:txBody>
          <a:bodyPr/>
          <a:lstStyle/>
          <a:p>
            <a:endParaRPr lang="en-IN"/>
          </a:p>
        </p:txBody>
      </p:sp>
      <p:sp>
        <p:nvSpPr>
          <p:cNvPr id="6" name="Slide Number Placeholder 5"/>
          <p:cNvSpPr>
            <a:spLocks noGrp="1"/>
          </p:cNvSpPr>
          <p:nvPr>
            <p:ph type="sldNum" sz="quarter" idx="12"/>
          </p:nvPr>
        </p:nvSpPr>
        <p:spPr>
          <a:xfrm>
            <a:off x="10469880" y="320040"/>
            <a:ext cx="914400" cy="320040"/>
          </a:xfrm>
        </p:spPr>
        <p:txBody>
          <a:bodyPr/>
          <a:lstStyle/>
          <a:p>
            <a:fld id="{7D325790-DCDE-4B0B-A62A-EA9362271A63}" type="slidenum">
              <a:rPr lang="en-IN" smtClean="0"/>
              <a:t>‹#›</a:t>
            </a:fld>
            <a:endParaRPr lang="en-IN"/>
          </a:p>
        </p:txBody>
      </p:sp>
    </p:spTree>
    <p:extLst>
      <p:ext uri="{BB962C8B-B14F-4D97-AF65-F5344CB8AC3E}">
        <p14:creationId xmlns:p14="http://schemas.microsoft.com/office/powerpoint/2010/main" val="1397435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CE6057C-1B51-4ADA-B161-52D16D90A919}" type="datetimeFigureOut">
              <a:rPr lang="en-IN" smtClean="0"/>
              <a:t>30-04-2025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325790-DCDE-4B0B-A62A-EA9362271A63}" type="slidenum">
              <a:rPr lang="en-IN" smtClean="0"/>
              <a:t>‹#›</a:t>
            </a:fld>
            <a:endParaRPr lang="en-IN"/>
          </a:p>
        </p:txBody>
      </p:sp>
    </p:spTree>
    <p:extLst>
      <p:ext uri="{BB962C8B-B14F-4D97-AF65-F5344CB8AC3E}">
        <p14:creationId xmlns:p14="http://schemas.microsoft.com/office/powerpoint/2010/main" val="3182231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04672" y="320040"/>
            <a:ext cx="3657600" cy="320040"/>
          </a:xfrm>
        </p:spPr>
        <p:txBody>
          <a:bodyPr/>
          <a:lstStyle/>
          <a:p>
            <a:fld id="{ACE6057C-1B51-4ADA-B161-52D16D90A919}" type="datetimeFigureOut">
              <a:rPr lang="en-IN" smtClean="0"/>
              <a:t>30-04-2025</a:t>
            </a:fld>
            <a:endParaRPr lang="en-IN"/>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IN"/>
          </a:p>
        </p:txBody>
      </p:sp>
      <p:sp>
        <p:nvSpPr>
          <p:cNvPr id="6" name="Slide Number Placeholder 5"/>
          <p:cNvSpPr>
            <a:spLocks noGrp="1"/>
          </p:cNvSpPr>
          <p:nvPr>
            <p:ph type="sldNum" sz="quarter" idx="12"/>
          </p:nvPr>
        </p:nvSpPr>
        <p:spPr>
          <a:xfrm>
            <a:off x="10469880" y="320040"/>
            <a:ext cx="914400" cy="320040"/>
          </a:xfrm>
        </p:spPr>
        <p:txBody>
          <a:bodyPr/>
          <a:lstStyle/>
          <a:p>
            <a:fld id="{7D325790-DCDE-4B0B-A62A-EA9362271A63}" type="slidenum">
              <a:rPr lang="en-IN" smtClean="0"/>
              <a:t>‹#›</a:t>
            </a:fld>
            <a:endParaRPr lang="en-IN"/>
          </a:p>
        </p:txBody>
      </p:sp>
    </p:spTree>
    <p:extLst>
      <p:ext uri="{BB962C8B-B14F-4D97-AF65-F5344CB8AC3E}">
        <p14:creationId xmlns:p14="http://schemas.microsoft.com/office/powerpoint/2010/main" val="16064492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804672" y="320040"/>
            <a:ext cx="3657600" cy="320040"/>
          </a:xfrm>
        </p:spPr>
        <p:txBody>
          <a:bodyPr/>
          <a:lstStyle/>
          <a:p>
            <a:fld id="{ACE6057C-1B51-4ADA-B161-52D16D90A919}" type="datetimeFigureOut">
              <a:rPr lang="en-IN" smtClean="0"/>
              <a:t>30-04-2025</a:t>
            </a:fld>
            <a:endParaRPr lang="en-IN"/>
          </a:p>
        </p:txBody>
      </p:sp>
      <p:sp>
        <p:nvSpPr>
          <p:cNvPr id="6" name="Footer Placeholder 5"/>
          <p:cNvSpPr>
            <a:spLocks noGrp="1"/>
          </p:cNvSpPr>
          <p:nvPr>
            <p:ph type="ftr" sz="quarter" idx="11"/>
          </p:nvPr>
        </p:nvSpPr>
        <p:spPr>
          <a:xfrm>
            <a:off x="804672" y="6227064"/>
            <a:ext cx="10588752" cy="320040"/>
          </a:xfrm>
        </p:spPr>
        <p:txBody>
          <a:bodyPr/>
          <a:lstStyle/>
          <a:p>
            <a:endParaRPr lang="en-IN"/>
          </a:p>
        </p:txBody>
      </p:sp>
      <p:sp>
        <p:nvSpPr>
          <p:cNvPr id="7" name="Slide Number Placeholder 6"/>
          <p:cNvSpPr>
            <a:spLocks noGrp="1"/>
          </p:cNvSpPr>
          <p:nvPr>
            <p:ph type="sldNum" sz="quarter" idx="12"/>
          </p:nvPr>
        </p:nvSpPr>
        <p:spPr>
          <a:xfrm>
            <a:off x="10469880" y="320040"/>
            <a:ext cx="914400" cy="320040"/>
          </a:xfrm>
        </p:spPr>
        <p:txBody>
          <a:bodyPr/>
          <a:lstStyle/>
          <a:p>
            <a:fld id="{7D325790-DCDE-4B0B-A62A-EA9362271A63}" type="slidenum">
              <a:rPr lang="en-IN" smtClean="0"/>
              <a:t>‹#›</a:t>
            </a:fld>
            <a:endParaRPr lang="en-IN"/>
          </a:p>
        </p:txBody>
      </p:sp>
    </p:spTree>
    <p:extLst>
      <p:ext uri="{BB962C8B-B14F-4D97-AF65-F5344CB8AC3E}">
        <p14:creationId xmlns:p14="http://schemas.microsoft.com/office/powerpoint/2010/main" val="34072592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125305" y="1488985"/>
            <a:ext cx="6264350" cy="16968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118447" y="4351687"/>
            <a:ext cx="6265588" cy="17040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04672" y="320040"/>
            <a:ext cx="3657600" cy="320040"/>
          </a:xfrm>
        </p:spPr>
        <p:txBody>
          <a:bodyPr/>
          <a:lstStyle/>
          <a:p>
            <a:fld id="{ACE6057C-1B51-4ADA-B161-52D16D90A919}" type="datetimeFigureOut">
              <a:rPr lang="en-IN" smtClean="0"/>
              <a:t>30-04-2025</a:t>
            </a:fld>
            <a:endParaRPr lang="en-IN"/>
          </a:p>
        </p:txBody>
      </p:sp>
      <p:sp>
        <p:nvSpPr>
          <p:cNvPr id="8" name="Footer Placeholder 7"/>
          <p:cNvSpPr>
            <a:spLocks noGrp="1"/>
          </p:cNvSpPr>
          <p:nvPr>
            <p:ph type="ftr" sz="quarter" idx="11"/>
          </p:nvPr>
        </p:nvSpPr>
        <p:spPr>
          <a:xfrm>
            <a:off x="804672" y="6227064"/>
            <a:ext cx="10588752" cy="320040"/>
          </a:xfrm>
        </p:spPr>
        <p:txBody>
          <a:bodyPr/>
          <a:lstStyle/>
          <a:p>
            <a:endParaRPr lang="en-IN"/>
          </a:p>
        </p:txBody>
      </p:sp>
      <p:sp>
        <p:nvSpPr>
          <p:cNvPr id="9" name="Slide Number Placeholder 8"/>
          <p:cNvSpPr>
            <a:spLocks noGrp="1"/>
          </p:cNvSpPr>
          <p:nvPr>
            <p:ph type="sldNum" sz="quarter" idx="12"/>
          </p:nvPr>
        </p:nvSpPr>
        <p:spPr>
          <a:xfrm>
            <a:off x="10469880" y="320040"/>
            <a:ext cx="914400" cy="320040"/>
          </a:xfrm>
        </p:spPr>
        <p:txBody>
          <a:bodyPr/>
          <a:lstStyle/>
          <a:p>
            <a:fld id="{7D325790-DCDE-4B0B-A62A-EA9362271A63}" type="slidenum">
              <a:rPr lang="en-IN" smtClean="0"/>
              <a:t>‹#›</a:t>
            </a:fld>
            <a:endParaRPr lang="en-IN"/>
          </a:p>
        </p:txBody>
      </p:sp>
    </p:spTree>
    <p:extLst>
      <p:ext uri="{BB962C8B-B14F-4D97-AF65-F5344CB8AC3E}">
        <p14:creationId xmlns:p14="http://schemas.microsoft.com/office/powerpoint/2010/main" val="19060971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CE6057C-1B51-4ADA-B161-52D16D90A919}" type="datetimeFigureOut">
              <a:rPr lang="en-IN" smtClean="0"/>
              <a:t>30-04-2025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D325790-DCDE-4B0B-A62A-EA9362271A63}" type="slidenum">
              <a:rPr lang="en-IN" smtClean="0"/>
              <a:t>‹#›</a:t>
            </a:fld>
            <a:endParaRPr lang="en-IN"/>
          </a:p>
        </p:txBody>
      </p:sp>
    </p:spTree>
    <p:extLst>
      <p:ext uri="{BB962C8B-B14F-4D97-AF65-F5344CB8AC3E}">
        <p14:creationId xmlns:p14="http://schemas.microsoft.com/office/powerpoint/2010/main" val="30328274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ACE6057C-1B51-4ADA-B161-52D16D90A919}" type="datetimeFigureOut">
              <a:rPr lang="en-IN" smtClean="0"/>
              <a:t>30-04-2025</a:t>
            </a:fld>
            <a:endParaRPr lang="en-IN"/>
          </a:p>
        </p:txBody>
      </p:sp>
      <p:sp>
        <p:nvSpPr>
          <p:cNvPr id="3" name="Footer Placeholder 2"/>
          <p:cNvSpPr>
            <a:spLocks noGrp="1"/>
          </p:cNvSpPr>
          <p:nvPr>
            <p:ph type="ftr" sz="quarter" idx="11"/>
          </p:nvPr>
        </p:nvSpPr>
        <p:spPr>
          <a:xfrm>
            <a:off x="804672" y="6227064"/>
            <a:ext cx="10588752" cy="320040"/>
          </a:xfrm>
        </p:spPr>
        <p:txBody>
          <a:bodyPr/>
          <a:lstStyle/>
          <a:p>
            <a:endParaRPr lang="en-IN"/>
          </a:p>
        </p:txBody>
      </p:sp>
      <p:sp>
        <p:nvSpPr>
          <p:cNvPr id="4" name="Slide Number Placeholder 3"/>
          <p:cNvSpPr>
            <a:spLocks noGrp="1"/>
          </p:cNvSpPr>
          <p:nvPr>
            <p:ph type="sldNum" sz="quarter" idx="12"/>
          </p:nvPr>
        </p:nvSpPr>
        <p:spPr>
          <a:xfrm>
            <a:off x="10469880" y="320040"/>
            <a:ext cx="914400" cy="320040"/>
          </a:xfrm>
        </p:spPr>
        <p:txBody>
          <a:bodyPr/>
          <a:lstStyle/>
          <a:p>
            <a:fld id="{7D325790-DCDE-4B0B-A62A-EA9362271A63}" type="slidenum">
              <a:rPr lang="en-IN" smtClean="0"/>
              <a:t>‹#›</a:t>
            </a:fld>
            <a:endParaRPr lang="en-IN"/>
          </a:p>
        </p:txBody>
      </p:sp>
    </p:spTree>
    <p:extLst>
      <p:ext uri="{BB962C8B-B14F-4D97-AF65-F5344CB8AC3E}">
        <p14:creationId xmlns:p14="http://schemas.microsoft.com/office/powerpoint/2010/main" val="19094791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CE6057C-1B51-4ADA-B161-52D16D90A919}" type="datetimeFigureOut">
              <a:rPr lang="en-IN" smtClean="0"/>
              <a:t>30-04-2025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D325790-DCDE-4B0B-A62A-EA9362271A63}" type="slidenum">
              <a:rPr lang="en-IN" smtClean="0"/>
              <a:t>‹#›</a:t>
            </a:fld>
            <a:endParaRPr lang="en-IN"/>
          </a:p>
        </p:txBody>
      </p:sp>
    </p:spTree>
    <p:extLst>
      <p:ext uri="{BB962C8B-B14F-4D97-AF65-F5344CB8AC3E}">
        <p14:creationId xmlns:p14="http://schemas.microsoft.com/office/powerpoint/2010/main" val="2087581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04672" y="320040"/>
            <a:ext cx="3657600" cy="320040"/>
          </a:xfrm>
        </p:spPr>
        <p:txBody>
          <a:bodyPr/>
          <a:lstStyle/>
          <a:p>
            <a:fld id="{ACE6057C-1B51-4ADA-B161-52D16D90A919}" type="datetimeFigureOut">
              <a:rPr lang="en-IN" smtClean="0"/>
              <a:t>30-04-2025</a:t>
            </a:fld>
            <a:endParaRPr lang="en-IN"/>
          </a:p>
        </p:txBody>
      </p:sp>
      <p:sp>
        <p:nvSpPr>
          <p:cNvPr id="6" name="Footer Placeholder 5"/>
          <p:cNvSpPr>
            <a:spLocks noGrp="1"/>
          </p:cNvSpPr>
          <p:nvPr>
            <p:ph type="ftr" sz="quarter" idx="11"/>
          </p:nvPr>
        </p:nvSpPr>
        <p:spPr>
          <a:xfrm>
            <a:off x="804672" y="6227064"/>
            <a:ext cx="5942203" cy="320040"/>
          </a:xfrm>
        </p:spPr>
        <p:txBody>
          <a:bodyPr/>
          <a:lstStyle/>
          <a:p>
            <a:endParaRPr lang="en-IN"/>
          </a:p>
        </p:txBody>
      </p:sp>
      <p:sp>
        <p:nvSpPr>
          <p:cNvPr id="7" name="Slide Number Placeholder 6"/>
          <p:cNvSpPr>
            <a:spLocks noGrp="1"/>
          </p:cNvSpPr>
          <p:nvPr>
            <p:ph type="sldNum" sz="quarter" idx="12"/>
          </p:nvPr>
        </p:nvSpPr>
        <p:spPr>
          <a:xfrm>
            <a:off x="5828377" y="320040"/>
            <a:ext cx="914400" cy="320040"/>
          </a:xfrm>
        </p:spPr>
        <p:txBody>
          <a:bodyPr/>
          <a:lstStyle/>
          <a:p>
            <a:fld id="{7D325790-DCDE-4B0B-A62A-EA9362271A63}" type="slidenum">
              <a:rPr lang="en-IN" smtClean="0"/>
              <a:t>‹#›</a:t>
            </a:fld>
            <a:endParaRPr lang="en-IN"/>
          </a:p>
        </p:txBody>
      </p:sp>
    </p:spTree>
    <p:extLst>
      <p:ext uri="{BB962C8B-B14F-4D97-AF65-F5344CB8AC3E}">
        <p14:creationId xmlns:p14="http://schemas.microsoft.com/office/powerpoint/2010/main" val="24765960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ACE6057C-1B51-4ADA-B161-52D16D90A919}" type="datetimeFigureOut">
              <a:rPr lang="en-IN" smtClean="0"/>
              <a:t>30-04-2025</a:t>
            </a:fld>
            <a:endParaRPr lang="en-IN"/>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7D325790-DCDE-4B0B-A62A-EA9362271A63}" type="slidenum">
              <a:rPr lang="en-IN" smtClean="0"/>
              <a:t>‹#›</a:t>
            </a:fld>
            <a:endParaRPr lang="en-IN"/>
          </a:p>
        </p:txBody>
      </p:sp>
    </p:spTree>
    <p:extLst>
      <p:ext uri="{BB962C8B-B14F-4D97-AF65-F5344CB8AC3E}">
        <p14:creationId xmlns:p14="http://schemas.microsoft.com/office/powerpoint/2010/main" val="2641098925"/>
      </p:ext>
    </p:extLst>
  </p:cSld>
  <p:clrMap bg1="lt1" tx1="dk1" bg2="lt2" tx2="dk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3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www.rdworldonline.com/a-deep-learning-app-diagnoses-crop-diseases/" TargetMode="External"/><Relationship Id="rId2" Type="http://schemas.openxmlformats.org/officeDocument/2006/relationships/hyperlink" Target="https://www.linkedin.com/pulse/challenges-ai-agriculture-barun-sarkar/?trk=v-feed" TargetMode="External"/><Relationship Id="rId1" Type="http://schemas.openxmlformats.org/officeDocument/2006/relationships/slideLayout" Target="../slideLayouts/slideLayout2.xml"/><Relationship Id="rId6" Type="http://schemas.openxmlformats.org/officeDocument/2006/relationships/hyperlink" Target="https://www.tensorflow.org/datasets/catalog/plant_village" TargetMode="External"/><Relationship Id="rId5" Type="http://schemas.openxmlformats.org/officeDocument/2006/relationships/hyperlink" Target="https://www.kaggle.com/code/pushkerjain/xception-41" TargetMode="External"/><Relationship Id="rId4" Type="http://schemas.openxmlformats.org/officeDocument/2006/relationships/hyperlink" Target="https://youtu.be/7ECsYizxC9E?si=MRHPZKq-EiXqZdhJ"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hyperlink" Target="https://www.jcbi.org/index.php/Main/article/view/422" TargetMode="External"/><Relationship Id="rId3" Type="http://schemas.openxmlformats.org/officeDocument/2006/relationships/hyperlink" Target="https://www.mdpi.com/2073-4395/12/10/2395" TargetMode="External"/><Relationship Id="rId7" Type="http://schemas.openxmlformats.org/officeDocument/2006/relationships/hyperlink" Target="https://arxiv.org/abs/2106.10698" TargetMode="External"/><Relationship Id="rId2" Type="http://schemas.openxmlformats.org/officeDocument/2006/relationships/hyperlink" Target="https://www.mdpi.com/2076-3417/12/14/6982" TargetMode="External"/><Relationship Id="rId1" Type="http://schemas.openxmlformats.org/officeDocument/2006/relationships/slideLayout" Target="../slideLayouts/slideLayout2.xml"/><Relationship Id="rId6" Type="http://schemas.openxmlformats.org/officeDocument/2006/relationships/hyperlink" Target="https://www.mdpi.com/2571-8800/8/1/4" TargetMode="External"/><Relationship Id="rId11" Type="http://schemas.openxmlformats.org/officeDocument/2006/relationships/hyperlink" Target="http://dx.doi.org/10.13140/RG.2.2.12224.15360/1" TargetMode="External"/><Relationship Id="rId5" Type="http://schemas.openxmlformats.org/officeDocument/2006/relationships/hyperlink" Target="https://arxiv.org/abs/2207.07919" TargetMode="External"/><Relationship Id="rId10" Type="http://schemas.openxmlformats.org/officeDocument/2006/relationships/hyperlink" Target="https://doi.org/10.48550/arXiv.1511.08060" TargetMode="External"/><Relationship Id="rId4" Type="http://schemas.openxmlformats.org/officeDocument/2006/relationships/hyperlink" Target="https://arxiv.org/abs/1604.03169" TargetMode="External"/><Relationship Id="rId9" Type="http://schemas.openxmlformats.org/officeDocument/2006/relationships/hyperlink" Target="https://www.mdpi.com/2673-2688/2/3/26"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A1C3D-46B8-D87F-8742-89A84336807F}"/>
              </a:ext>
            </a:extLst>
          </p:cNvPr>
          <p:cNvSpPr>
            <a:spLocks noGrp="1"/>
          </p:cNvSpPr>
          <p:nvPr>
            <p:ph type="ctrTitle"/>
          </p:nvPr>
        </p:nvSpPr>
        <p:spPr>
          <a:xfrm>
            <a:off x="2194891" y="1838740"/>
            <a:ext cx="7802218" cy="1783515"/>
          </a:xfrm>
        </p:spPr>
        <p:txBody>
          <a:bodyPr>
            <a:normAutofit/>
          </a:bodyPr>
          <a:lstStyle/>
          <a:p>
            <a:pPr algn="r"/>
            <a:r>
              <a:rPr lang="en-IN" sz="5400" dirty="0">
                <a:latin typeface="Bahnschrift Condensed" panose="020B0502040204020203" pitchFamily="34" charset="0"/>
              </a:rPr>
              <a:t>PLANT SPECIES &amp; LEAF DISEASE</a:t>
            </a:r>
            <a:br>
              <a:rPr lang="en-IN" sz="5400" dirty="0">
                <a:latin typeface="Bahnschrift Condensed" panose="020B0502040204020203" pitchFamily="34" charset="0"/>
              </a:rPr>
            </a:br>
            <a:r>
              <a:rPr lang="en-IN" dirty="0">
                <a:latin typeface="Bahnschrift Condensed" panose="020B0502040204020203" pitchFamily="34" charset="0"/>
              </a:rPr>
              <a:t>CLASSIFICATION</a:t>
            </a:r>
            <a:endParaRPr lang="en-IN" sz="5400" dirty="0">
              <a:latin typeface="Bahnschrift Condensed" panose="020B0502040204020203" pitchFamily="34" charset="0"/>
            </a:endParaRPr>
          </a:p>
        </p:txBody>
      </p:sp>
      <p:sp>
        <p:nvSpPr>
          <p:cNvPr id="3" name="Subtitle 2">
            <a:extLst>
              <a:ext uri="{FF2B5EF4-FFF2-40B4-BE49-F238E27FC236}">
                <a16:creationId xmlns:a16="http://schemas.microsoft.com/office/drawing/2014/main" id="{DE1077CE-F8A8-6104-7836-C58A6B2F44FA}"/>
              </a:ext>
            </a:extLst>
          </p:cNvPr>
          <p:cNvSpPr>
            <a:spLocks noGrp="1"/>
          </p:cNvSpPr>
          <p:nvPr>
            <p:ph type="subTitle" idx="1"/>
          </p:nvPr>
        </p:nvSpPr>
        <p:spPr>
          <a:xfrm>
            <a:off x="4480891" y="3830976"/>
            <a:ext cx="5516218" cy="731085"/>
          </a:xfrm>
        </p:spPr>
        <p:txBody>
          <a:bodyPr>
            <a:normAutofit fontScale="85000" lnSpcReduction="10000"/>
          </a:bodyPr>
          <a:lstStyle/>
          <a:p>
            <a:pPr algn="r"/>
            <a:r>
              <a:rPr lang="en-IN" sz="3200" b="1" dirty="0">
                <a:latin typeface="Ink Free" panose="03080402000500000000" pitchFamily="66" charset="0"/>
              </a:rPr>
              <a:t>MAJOR PROJECT (BTECH CSE)</a:t>
            </a:r>
          </a:p>
        </p:txBody>
      </p:sp>
    </p:spTree>
    <p:extLst>
      <p:ext uri="{BB962C8B-B14F-4D97-AF65-F5344CB8AC3E}">
        <p14:creationId xmlns:p14="http://schemas.microsoft.com/office/powerpoint/2010/main" val="30635635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07DC75-07F8-C2DA-EC7B-97AC748B63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C5C60C-E280-92CA-4057-613640D46235}"/>
              </a:ext>
            </a:extLst>
          </p:cNvPr>
          <p:cNvSpPr>
            <a:spLocks noGrp="1"/>
          </p:cNvSpPr>
          <p:nvPr>
            <p:ph type="title"/>
          </p:nvPr>
        </p:nvSpPr>
        <p:spPr/>
        <p:txBody>
          <a:bodyPr/>
          <a:lstStyle/>
          <a:p>
            <a:pPr algn="ctr"/>
            <a:r>
              <a:rPr lang="en-IN" b="1" dirty="0">
                <a:latin typeface="Bahnschrift Condensed" panose="020B0502040204020203" pitchFamily="34" charset="0"/>
              </a:rPr>
              <a:t>METHODOLOGY</a:t>
            </a:r>
          </a:p>
        </p:txBody>
      </p:sp>
      <p:pic>
        <p:nvPicPr>
          <p:cNvPr id="6" name="Content Placeholder 5">
            <a:extLst>
              <a:ext uri="{FF2B5EF4-FFF2-40B4-BE49-F238E27FC236}">
                <a16:creationId xmlns:a16="http://schemas.microsoft.com/office/drawing/2014/main" id="{5470E0AB-6B64-3E40-F382-F2C006F41826}"/>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608"/>
          <a:stretch/>
        </p:blipFill>
        <p:spPr>
          <a:xfrm>
            <a:off x="5903844" y="616226"/>
            <a:ext cx="4737204" cy="5718986"/>
          </a:xfrm>
        </p:spPr>
      </p:pic>
    </p:spTree>
    <p:extLst>
      <p:ext uri="{BB962C8B-B14F-4D97-AF65-F5344CB8AC3E}">
        <p14:creationId xmlns:p14="http://schemas.microsoft.com/office/powerpoint/2010/main" val="1784390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0ED19-2A14-D966-B8F2-F19AFDE09A2B}"/>
              </a:ext>
            </a:extLst>
          </p:cNvPr>
          <p:cNvSpPr>
            <a:spLocks noGrp="1"/>
          </p:cNvSpPr>
          <p:nvPr>
            <p:ph type="title"/>
          </p:nvPr>
        </p:nvSpPr>
        <p:spPr/>
        <p:txBody>
          <a:bodyPr/>
          <a:lstStyle/>
          <a:p>
            <a:r>
              <a:rPr lang="en-IN" b="1" dirty="0">
                <a:latin typeface="Bahnschrift Condensed" panose="020B0502040204020203" pitchFamily="34" charset="0"/>
              </a:rPr>
              <a:t>IMPLEMENTATION</a:t>
            </a:r>
          </a:p>
        </p:txBody>
      </p:sp>
      <p:graphicFrame>
        <p:nvGraphicFramePr>
          <p:cNvPr id="4" name="Content Placeholder 3">
            <a:extLst>
              <a:ext uri="{FF2B5EF4-FFF2-40B4-BE49-F238E27FC236}">
                <a16:creationId xmlns:a16="http://schemas.microsoft.com/office/drawing/2014/main" id="{5CEBDC07-A34B-096B-9DF3-43E5E56BBC6D}"/>
              </a:ext>
            </a:extLst>
          </p:cNvPr>
          <p:cNvGraphicFramePr>
            <a:graphicFrameLocks noGrp="1"/>
          </p:cNvGraphicFramePr>
          <p:nvPr>
            <p:ph idx="1"/>
            <p:extLst>
              <p:ext uri="{D42A27DB-BD31-4B8C-83A1-F6EECF244321}">
                <p14:modId xmlns:p14="http://schemas.microsoft.com/office/powerpoint/2010/main" val="515056068"/>
              </p:ext>
            </p:extLst>
          </p:nvPr>
        </p:nvGraphicFramePr>
        <p:xfrm>
          <a:off x="606286" y="5685184"/>
          <a:ext cx="11714921" cy="66691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Content Placeholder 2">
            <a:extLst>
              <a:ext uri="{FF2B5EF4-FFF2-40B4-BE49-F238E27FC236}">
                <a16:creationId xmlns:a16="http://schemas.microsoft.com/office/drawing/2014/main" id="{FCBAFDB1-1E3B-430B-3111-641989FE78D8}"/>
              </a:ext>
            </a:extLst>
          </p:cNvPr>
          <p:cNvSpPr txBox="1">
            <a:spLocks/>
          </p:cNvSpPr>
          <p:nvPr/>
        </p:nvSpPr>
        <p:spPr>
          <a:xfrm>
            <a:off x="4989444" y="1520690"/>
            <a:ext cx="6589643" cy="3518452"/>
          </a:xfrm>
          <a:prstGeom prst="rect">
            <a:avLst/>
          </a:prstGeom>
        </p:spPr>
        <p:txBody>
          <a:bodyPr vert="horz" lIns="91440" tIns="45720" rIns="91440" bIns="45720" rtlCol="0" anchor="ctr">
            <a:no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a:lstStyle>
          <a:p>
            <a:pPr algn="just"/>
            <a:r>
              <a:rPr lang="en-US" sz="2000" dirty="0"/>
              <a:t>To bring our project to life, we trained machine learning models from scratch and also explored transfer learning to boost performance.</a:t>
            </a:r>
          </a:p>
          <a:p>
            <a:pPr algn="just"/>
            <a:r>
              <a:rPr lang="en-US" sz="2000" dirty="0"/>
              <a:t>Transfer learning helped us save time and resources by using powerful pre-trained models which gave us a strong foundation and allowed our system to recognize plant diseases more accurately, even with a limited dataset.</a:t>
            </a:r>
          </a:p>
        </p:txBody>
      </p:sp>
    </p:spTree>
    <p:extLst>
      <p:ext uri="{BB962C8B-B14F-4D97-AF65-F5344CB8AC3E}">
        <p14:creationId xmlns:p14="http://schemas.microsoft.com/office/powerpoint/2010/main" val="14304335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3711C-EF7B-1EBA-F250-622C6A46CAEA}"/>
              </a:ext>
            </a:extLst>
          </p:cNvPr>
          <p:cNvSpPr>
            <a:spLocks noGrp="1"/>
          </p:cNvSpPr>
          <p:nvPr>
            <p:ph type="title"/>
          </p:nvPr>
        </p:nvSpPr>
        <p:spPr/>
        <p:txBody>
          <a:bodyPr>
            <a:normAutofit/>
          </a:bodyPr>
          <a:lstStyle/>
          <a:p>
            <a:r>
              <a:rPr lang="en-IN" sz="5400" b="1" dirty="0">
                <a:latin typeface="Bahnschrift Condensed" panose="020B0502040204020203" pitchFamily="34" charset="0"/>
              </a:rPr>
              <a:t>TRAINING A MODEL FROM SCRATCH</a:t>
            </a:r>
          </a:p>
        </p:txBody>
      </p:sp>
      <p:sp>
        <p:nvSpPr>
          <p:cNvPr id="3" name="Text Placeholder 2">
            <a:extLst>
              <a:ext uri="{FF2B5EF4-FFF2-40B4-BE49-F238E27FC236}">
                <a16:creationId xmlns:a16="http://schemas.microsoft.com/office/drawing/2014/main" id="{42275CA5-E05E-50AF-74E7-3C8E1562BF3A}"/>
              </a:ext>
            </a:extLst>
          </p:cNvPr>
          <p:cNvSpPr>
            <a:spLocks noGrp="1"/>
          </p:cNvSpPr>
          <p:nvPr>
            <p:ph type="body" idx="1"/>
          </p:nvPr>
        </p:nvSpPr>
        <p:spPr/>
        <p:txBody>
          <a:bodyPr>
            <a:normAutofit/>
          </a:bodyPr>
          <a:lstStyle/>
          <a:p>
            <a:r>
              <a:rPr lang="en-IN" sz="2000" dirty="0">
                <a:latin typeface="Bahnschrift Condensed" panose="020B0502040204020203" pitchFamily="34" charset="0"/>
              </a:rPr>
              <a:t>USING TENSORFLOW / PYTORCH</a:t>
            </a:r>
          </a:p>
        </p:txBody>
      </p:sp>
    </p:spTree>
    <p:extLst>
      <p:ext uri="{BB962C8B-B14F-4D97-AF65-F5344CB8AC3E}">
        <p14:creationId xmlns:p14="http://schemas.microsoft.com/office/powerpoint/2010/main" val="601262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AC1655-86D9-9D29-F119-AA6543EB4E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1C0185A-081F-0813-7091-8CC8206CA871}"/>
              </a:ext>
            </a:extLst>
          </p:cNvPr>
          <p:cNvSpPr>
            <a:spLocks noGrp="1"/>
          </p:cNvSpPr>
          <p:nvPr>
            <p:ph type="title"/>
          </p:nvPr>
        </p:nvSpPr>
        <p:spPr/>
        <p:txBody>
          <a:bodyPr/>
          <a:lstStyle/>
          <a:p>
            <a:r>
              <a:rPr lang="en-IN" b="1" dirty="0">
                <a:latin typeface="Bahnschrift Condensed" panose="020B0502040204020203" pitchFamily="34" charset="0"/>
              </a:rPr>
              <a:t>DATASET USED</a:t>
            </a:r>
          </a:p>
        </p:txBody>
      </p:sp>
      <p:sp>
        <p:nvSpPr>
          <p:cNvPr id="6" name="Content Placeholder 2">
            <a:extLst>
              <a:ext uri="{FF2B5EF4-FFF2-40B4-BE49-F238E27FC236}">
                <a16:creationId xmlns:a16="http://schemas.microsoft.com/office/drawing/2014/main" id="{5993DAFC-FF55-5BC2-669E-5448EA33E343}"/>
              </a:ext>
            </a:extLst>
          </p:cNvPr>
          <p:cNvSpPr txBox="1">
            <a:spLocks/>
          </p:cNvSpPr>
          <p:nvPr/>
        </p:nvSpPr>
        <p:spPr>
          <a:xfrm>
            <a:off x="4989444" y="347207"/>
            <a:ext cx="6589643" cy="6163585"/>
          </a:xfrm>
          <a:prstGeom prst="rect">
            <a:avLst/>
          </a:prstGeom>
        </p:spPr>
        <p:txBody>
          <a:bodyPr vert="horz" lIns="91440" tIns="45720" rIns="91440" bIns="45720" rtlCol="0" anchor="ctr">
            <a:no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a:lstStyle>
          <a:p>
            <a:pPr algn="just"/>
            <a:endParaRPr lang="en-US" sz="2000" dirty="0"/>
          </a:p>
        </p:txBody>
      </p:sp>
      <p:graphicFrame>
        <p:nvGraphicFramePr>
          <p:cNvPr id="3" name="Content Placeholder 2">
            <a:extLst>
              <a:ext uri="{FF2B5EF4-FFF2-40B4-BE49-F238E27FC236}">
                <a16:creationId xmlns:a16="http://schemas.microsoft.com/office/drawing/2014/main" id="{F7B9348A-3F6B-D014-65DD-C8A0BB8F4CF3}"/>
              </a:ext>
            </a:extLst>
          </p:cNvPr>
          <p:cNvGraphicFramePr>
            <a:graphicFrameLocks noGrp="1"/>
          </p:cNvGraphicFramePr>
          <p:nvPr>
            <p:ph idx="1"/>
            <p:extLst>
              <p:ext uri="{D42A27DB-BD31-4B8C-83A1-F6EECF244321}">
                <p14:modId xmlns:p14="http://schemas.microsoft.com/office/powerpoint/2010/main" val="255294918"/>
              </p:ext>
            </p:extLst>
          </p:nvPr>
        </p:nvGraphicFramePr>
        <p:xfrm>
          <a:off x="5118100" y="530860"/>
          <a:ext cx="6281738" cy="5796280"/>
        </p:xfrm>
        <a:graphic>
          <a:graphicData uri="http://schemas.openxmlformats.org/drawingml/2006/table">
            <a:tbl>
              <a:tblPr firstRow="1" bandRow="1">
                <a:tableStyleId>{5C22544A-7EE6-4342-B048-85BDC9FD1C3A}</a:tableStyleId>
              </a:tblPr>
              <a:tblGrid>
                <a:gridCol w="3140869">
                  <a:extLst>
                    <a:ext uri="{9D8B030D-6E8A-4147-A177-3AD203B41FA5}">
                      <a16:colId xmlns:a16="http://schemas.microsoft.com/office/drawing/2014/main" val="2919332825"/>
                    </a:ext>
                  </a:extLst>
                </a:gridCol>
                <a:gridCol w="3140869">
                  <a:extLst>
                    <a:ext uri="{9D8B030D-6E8A-4147-A177-3AD203B41FA5}">
                      <a16:colId xmlns:a16="http://schemas.microsoft.com/office/drawing/2014/main" val="1631894821"/>
                    </a:ext>
                  </a:extLst>
                </a:gridCol>
              </a:tblGrid>
              <a:tr h="370840">
                <a:tc>
                  <a:txBody>
                    <a:bodyPr/>
                    <a:lstStyle/>
                    <a:p>
                      <a:r>
                        <a:rPr lang="en-IN" b="1" dirty="0"/>
                        <a:t>Aspect</a:t>
                      </a:r>
                      <a:endParaRPr lang="en-IN" dirty="0"/>
                    </a:p>
                  </a:txBody>
                  <a:tcPr anchor="ctr"/>
                </a:tc>
                <a:tc>
                  <a:txBody>
                    <a:bodyPr/>
                    <a:lstStyle/>
                    <a:p>
                      <a:r>
                        <a:rPr lang="en-IN" b="1"/>
                        <a:t>Details</a:t>
                      </a:r>
                      <a:endParaRPr lang="en-IN"/>
                    </a:p>
                  </a:txBody>
                  <a:tcPr anchor="ctr"/>
                </a:tc>
                <a:extLst>
                  <a:ext uri="{0D108BD9-81ED-4DB2-BD59-A6C34878D82A}">
                    <a16:rowId xmlns:a16="http://schemas.microsoft.com/office/drawing/2014/main" val="3679274166"/>
                  </a:ext>
                </a:extLst>
              </a:tr>
              <a:tr h="370840">
                <a:tc>
                  <a:txBody>
                    <a:bodyPr/>
                    <a:lstStyle/>
                    <a:p>
                      <a:r>
                        <a:rPr lang="en-IN" b="1"/>
                        <a:t>Dataset Name</a:t>
                      </a:r>
                      <a:endParaRPr lang="en-IN"/>
                    </a:p>
                  </a:txBody>
                  <a:tcPr anchor="ctr"/>
                </a:tc>
                <a:tc>
                  <a:txBody>
                    <a:bodyPr/>
                    <a:lstStyle/>
                    <a:p>
                      <a:r>
                        <a:rPr lang="en-IN" dirty="0"/>
                        <a:t>Custom PlantVillage Dataset</a:t>
                      </a:r>
                    </a:p>
                  </a:txBody>
                  <a:tcPr anchor="ctr"/>
                </a:tc>
                <a:extLst>
                  <a:ext uri="{0D108BD9-81ED-4DB2-BD59-A6C34878D82A}">
                    <a16:rowId xmlns:a16="http://schemas.microsoft.com/office/drawing/2014/main" val="2719129129"/>
                  </a:ext>
                </a:extLst>
              </a:tr>
              <a:tr h="370840">
                <a:tc>
                  <a:txBody>
                    <a:bodyPr/>
                    <a:lstStyle/>
                    <a:p>
                      <a:r>
                        <a:rPr lang="en-IN" b="1"/>
                        <a:t>Source</a:t>
                      </a:r>
                      <a:endParaRPr lang="en-IN"/>
                    </a:p>
                  </a:txBody>
                  <a:tcPr anchor="ctr"/>
                </a:tc>
                <a:tc>
                  <a:txBody>
                    <a:bodyPr/>
                    <a:lstStyle/>
                    <a:p>
                      <a:r>
                        <a:rPr lang="en-IN" dirty="0"/>
                        <a:t>Publicly available on Kaggle</a:t>
                      </a:r>
                    </a:p>
                  </a:txBody>
                  <a:tcPr anchor="ctr"/>
                </a:tc>
                <a:extLst>
                  <a:ext uri="{0D108BD9-81ED-4DB2-BD59-A6C34878D82A}">
                    <a16:rowId xmlns:a16="http://schemas.microsoft.com/office/drawing/2014/main" val="2601244145"/>
                  </a:ext>
                </a:extLst>
              </a:tr>
              <a:tr h="370840">
                <a:tc>
                  <a:txBody>
                    <a:bodyPr/>
                    <a:lstStyle/>
                    <a:p>
                      <a:r>
                        <a:rPr lang="en-IN" b="1"/>
                        <a:t>Total Images</a:t>
                      </a:r>
                      <a:endParaRPr lang="en-IN"/>
                    </a:p>
                  </a:txBody>
                  <a:tcPr anchor="ctr"/>
                </a:tc>
                <a:tc>
                  <a:txBody>
                    <a:bodyPr/>
                    <a:lstStyle/>
                    <a:p>
                      <a:r>
                        <a:rPr lang="en-IN" dirty="0"/>
                        <a:t>~87,000</a:t>
                      </a:r>
                    </a:p>
                  </a:txBody>
                  <a:tcPr anchor="ctr"/>
                </a:tc>
                <a:extLst>
                  <a:ext uri="{0D108BD9-81ED-4DB2-BD59-A6C34878D82A}">
                    <a16:rowId xmlns:a16="http://schemas.microsoft.com/office/drawing/2014/main" val="2718643716"/>
                  </a:ext>
                </a:extLst>
              </a:tr>
              <a:tr h="370840">
                <a:tc>
                  <a:txBody>
                    <a:bodyPr/>
                    <a:lstStyle/>
                    <a:p>
                      <a:r>
                        <a:rPr lang="en-IN" b="1"/>
                        <a:t>Number of Classes</a:t>
                      </a:r>
                      <a:endParaRPr lang="en-IN"/>
                    </a:p>
                  </a:txBody>
                  <a:tcPr anchor="ctr"/>
                </a:tc>
                <a:tc>
                  <a:txBody>
                    <a:bodyPr/>
                    <a:lstStyle/>
                    <a:p>
                      <a:r>
                        <a:rPr lang="en-US" dirty="0"/>
                        <a:t>38 (including healthy and diseased classes)</a:t>
                      </a:r>
                    </a:p>
                  </a:txBody>
                  <a:tcPr anchor="ctr"/>
                </a:tc>
                <a:extLst>
                  <a:ext uri="{0D108BD9-81ED-4DB2-BD59-A6C34878D82A}">
                    <a16:rowId xmlns:a16="http://schemas.microsoft.com/office/drawing/2014/main" val="4229283880"/>
                  </a:ext>
                </a:extLst>
              </a:tr>
              <a:tr h="370840">
                <a:tc>
                  <a:txBody>
                    <a:bodyPr/>
                    <a:lstStyle/>
                    <a:p>
                      <a:r>
                        <a:rPr lang="en-IN" b="1"/>
                        <a:t>Image Categories</a:t>
                      </a:r>
                      <a:endParaRPr lang="en-IN"/>
                    </a:p>
                  </a:txBody>
                  <a:tcPr anchor="ctr"/>
                </a:tc>
                <a:tc>
                  <a:txBody>
                    <a:bodyPr/>
                    <a:lstStyle/>
                    <a:p>
                      <a:r>
                        <a:rPr lang="fr-FR"/>
                        <a:t>Tomato, Potato, Maize, Apple, Grape, etc.</a:t>
                      </a:r>
                    </a:p>
                  </a:txBody>
                  <a:tcPr anchor="ctr"/>
                </a:tc>
                <a:extLst>
                  <a:ext uri="{0D108BD9-81ED-4DB2-BD59-A6C34878D82A}">
                    <a16:rowId xmlns:a16="http://schemas.microsoft.com/office/drawing/2014/main" val="4007638574"/>
                  </a:ext>
                </a:extLst>
              </a:tr>
              <a:tr h="370840">
                <a:tc>
                  <a:txBody>
                    <a:bodyPr/>
                    <a:lstStyle/>
                    <a:p>
                      <a:r>
                        <a:rPr lang="en-IN" b="1"/>
                        <a:t>Diseases Covered</a:t>
                      </a:r>
                      <a:endParaRPr lang="en-IN"/>
                    </a:p>
                  </a:txBody>
                  <a:tcPr anchor="ctr"/>
                </a:tc>
                <a:tc>
                  <a:txBody>
                    <a:bodyPr/>
                    <a:lstStyle/>
                    <a:p>
                      <a:r>
                        <a:rPr lang="en-US"/>
                        <a:t>Early Blight, Late Blight, Leaf Mold, Healthy, etc.</a:t>
                      </a:r>
                    </a:p>
                  </a:txBody>
                  <a:tcPr anchor="ctr"/>
                </a:tc>
                <a:extLst>
                  <a:ext uri="{0D108BD9-81ED-4DB2-BD59-A6C34878D82A}">
                    <a16:rowId xmlns:a16="http://schemas.microsoft.com/office/drawing/2014/main" val="1972014806"/>
                  </a:ext>
                </a:extLst>
              </a:tr>
              <a:tr h="370840">
                <a:tc>
                  <a:txBody>
                    <a:bodyPr/>
                    <a:lstStyle/>
                    <a:p>
                      <a:r>
                        <a:rPr lang="en-IN" b="1"/>
                        <a:t>Image Format</a:t>
                      </a:r>
                      <a:endParaRPr lang="en-IN"/>
                    </a:p>
                  </a:txBody>
                  <a:tcPr anchor="ctr"/>
                </a:tc>
                <a:tc>
                  <a:txBody>
                    <a:bodyPr/>
                    <a:lstStyle/>
                    <a:p>
                      <a:r>
                        <a:rPr lang="en-IN" dirty="0"/>
                        <a:t>JPEG</a:t>
                      </a:r>
                    </a:p>
                  </a:txBody>
                  <a:tcPr anchor="ctr"/>
                </a:tc>
                <a:extLst>
                  <a:ext uri="{0D108BD9-81ED-4DB2-BD59-A6C34878D82A}">
                    <a16:rowId xmlns:a16="http://schemas.microsoft.com/office/drawing/2014/main" val="794225337"/>
                  </a:ext>
                </a:extLst>
              </a:tr>
              <a:tr h="370840">
                <a:tc>
                  <a:txBody>
                    <a:bodyPr/>
                    <a:lstStyle/>
                    <a:p>
                      <a:r>
                        <a:rPr lang="en-IN" b="1"/>
                        <a:t>Input Image Size</a:t>
                      </a:r>
                      <a:endParaRPr lang="en-IN"/>
                    </a:p>
                  </a:txBody>
                  <a:tcPr anchor="ctr"/>
                </a:tc>
                <a:tc>
                  <a:txBody>
                    <a:bodyPr/>
                    <a:lstStyle/>
                    <a:p>
                      <a:r>
                        <a:rPr lang="en-US" dirty="0"/>
                        <a:t>Resized to 128 × 128 × 3</a:t>
                      </a:r>
                    </a:p>
                  </a:txBody>
                  <a:tcPr anchor="ctr"/>
                </a:tc>
                <a:extLst>
                  <a:ext uri="{0D108BD9-81ED-4DB2-BD59-A6C34878D82A}">
                    <a16:rowId xmlns:a16="http://schemas.microsoft.com/office/drawing/2014/main" val="4188697107"/>
                  </a:ext>
                </a:extLst>
              </a:tr>
              <a:tr h="370840">
                <a:tc>
                  <a:txBody>
                    <a:bodyPr/>
                    <a:lstStyle/>
                    <a:p>
                      <a:r>
                        <a:rPr lang="en-IN" b="1" dirty="0"/>
                        <a:t>Train/Val Split</a:t>
                      </a:r>
                      <a:endParaRPr lang="en-IN" dirty="0"/>
                    </a:p>
                  </a:txBody>
                  <a:tcPr anchor="ctr"/>
                </a:tc>
                <a:tc>
                  <a:txBody>
                    <a:bodyPr/>
                    <a:lstStyle/>
                    <a:p>
                      <a:r>
                        <a:rPr lang="en-IN" dirty="0"/>
                        <a:t>80% / 20%</a:t>
                      </a:r>
                    </a:p>
                  </a:txBody>
                  <a:tcPr anchor="ctr"/>
                </a:tc>
                <a:extLst>
                  <a:ext uri="{0D108BD9-81ED-4DB2-BD59-A6C34878D82A}">
                    <a16:rowId xmlns:a16="http://schemas.microsoft.com/office/drawing/2014/main" val="292151127"/>
                  </a:ext>
                </a:extLst>
              </a:tr>
              <a:tr h="370840">
                <a:tc>
                  <a:txBody>
                    <a:bodyPr/>
                    <a:lstStyle/>
                    <a:p>
                      <a:r>
                        <a:rPr lang="en-IN" b="1"/>
                        <a:t>Preprocessing Steps</a:t>
                      </a:r>
                      <a:endParaRPr lang="en-IN"/>
                    </a:p>
                  </a:txBody>
                  <a:tcPr anchor="ctr"/>
                </a:tc>
                <a:tc>
                  <a:txBody>
                    <a:bodyPr/>
                    <a:lstStyle/>
                    <a:p>
                      <a:r>
                        <a:rPr lang="en-IN"/>
                        <a:t>Resizing, normalization</a:t>
                      </a:r>
                    </a:p>
                  </a:txBody>
                  <a:tcPr anchor="ctr"/>
                </a:tc>
                <a:extLst>
                  <a:ext uri="{0D108BD9-81ED-4DB2-BD59-A6C34878D82A}">
                    <a16:rowId xmlns:a16="http://schemas.microsoft.com/office/drawing/2014/main" val="982142942"/>
                  </a:ext>
                </a:extLst>
              </a:tr>
              <a:tr h="370840">
                <a:tc>
                  <a:txBody>
                    <a:bodyPr/>
                    <a:lstStyle/>
                    <a:p>
                      <a:r>
                        <a:rPr lang="en-IN" b="1"/>
                        <a:t>Data Augmentation</a:t>
                      </a:r>
                      <a:endParaRPr lang="en-IN"/>
                    </a:p>
                  </a:txBody>
                  <a:tcPr anchor="ctr"/>
                </a:tc>
                <a:tc>
                  <a:txBody>
                    <a:bodyPr/>
                    <a:lstStyle/>
                    <a:p>
                      <a:r>
                        <a:rPr lang="en-IN" dirty="0"/>
                        <a:t>Rotation, flipping, zoom</a:t>
                      </a:r>
                    </a:p>
                  </a:txBody>
                  <a:tcPr anchor="ctr"/>
                </a:tc>
                <a:extLst>
                  <a:ext uri="{0D108BD9-81ED-4DB2-BD59-A6C34878D82A}">
                    <a16:rowId xmlns:a16="http://schemas.microsoft.com/office/drawing/2014/main" val="1997315094"/>
                  </a:ext>
                </a:extLst>
              </a:tr>
            </a:tbl>
          </a:graphicData>
        </a:graphic>
      </p:graphicFrame>
    </p:spTree>
    <p:extLst>
      <p:ext uri="{BB962C8B-B14F-4D97-AF65-F5344CB8AC3E}">
        <p14:creationId xmlns:p14="http://schemas.microsoft.com/office/powerpoint/2010/main" val="39120145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420584-5557-A566-6BD2-F3B58772DB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8900D5-2E71-243C-98D7-8C64E0572F9A}"/>
              </a:ext>
            </a:extLst>
          </p:cNvPr>
          <p:cNvSpPr>
            <a:spLocks noGrp="1"/>
          </p:cNvSpPr>
          <p:nvPr>
            <p:ph type="title"/>
          </p:nvPr>
        </p:nvSpPr>
        <p:spPr/>
        <p:txBody>
          <a:bodyPr/>
          <a:lstStyle/>
          <a:p>
            <a:r>
              <a:rPr lang="en-IN" b="1" dirty="0">
                <a:latin typeface="Bahnschrift Condensed" panose="020B0502040204020203" pitchFamily="34" charset="0"/>
              </a:rPr>
              <a:t>TECHNICAL DETAILS OF MODEL TRAINING</a:t>
            </a:r>
          </a:p>
        </p:txBody>
      </p:sp>
      <p:sp>
        <p:nvSpPr>
          <p:cNvPr id="6" name="Content Placeholder 2">
            <a:extLst>
              <a:ext uri="{FF2B5EF4-FFF2-40B4-BE49-F238E27FC236}">
                <a16:creationId xmlns:a16="http://schemas.microsoft.com/office/drawing/2014/main" id="{610403BD-3FF3-945D-6470-D02D5F800FEB}"/>
              </a:ext>
            </a:extLst>
          </p:cNvPr>
          <p:cNvSpPr txBox="1">
            <a:spLocks/>
          </p:cNvSpPr>
          <p:nvPr/>
        </p:nvSpPr>
        <p:spPr>
          <a:xfrm>
            <a:off x="4989444" y="347207"/>
            <a:ext cx="6589643" cy="6163585"/>
          </a:xfrm>
          <a:prstGeom prst="rect">
            <a:avLst/>
          </a:prstGeom>
        </p:spPr>
        <p:txBody>
          <a:bodyPr vert="horz" lIns="91440" tIns="45720" rIns="91440" bIns="45720" rtlCol="0" anchor="ctr">
            <a:no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a:lstStyle>
          <a:p>
            <a:pPr algn="just"/>
            <a:endParaRPr lang="en-US" sz="2000" dirty="0"/>
          </a:p>
        </p:txBody>
      </p:sp>
      <p:graphicFrame>
        <p:nvGraphicFramePr>
          <p:cNvPr id="3" name="Content Placeholder 2">
            <a:extLst>
              <a:ext uri="{FF2B5EF4-FFF2-40B4-BE49-F238E27FC236}">
                <a16:creationId xmlns:a16="http://schemas.microsoft.com/office/drawing/2014/main" id="{832405B0-DAFF-42AF-916A-BFF81BFB423B}"/>
              </a:ext>
            </a:extLst>
          </p:cNvPr>
          <p:cNvGraphicFramePr>
            <a:graphicFrameLocks noGrp="1"/>
          </p:cNvGraphicFramePr>
          <p:nvPr>
            <p:ph idx="1"/>
            <p:extLst>
              <p:ext uri="{D42A27DB-BD31-4B8C-83A1-F6EECF244321}">
                <p14:modId xmlns:p14="http://schemas.microsoft.com/office/powerpoint/2010/main" val="30605781"/>
              </p:ext>
            </p:extLst>
          </p:nvPr>
        </p:nvGraphicFramePr>
        <p:xfrm>
          <a:off x="5118100" y="1069340"/>
          <a:ext cx="6281738" cy="4719320"/>
        </p:xfrm>
        <a:graphic>
          <a:graphicData uri="http://schemas.openxmlformats.org/drawingml/2006/table">
            <a:tbl>
              <a:tblPr firstRow="1" bandRow="1">
                <a:tableStyleId>{5C22544A-7EE6-4342-B048-85BDC9FD1C3A}</a:tableStyleId>
              </a:tblPr>
              <a:tblGrid>
                <a:gridCol w="3140869">
                  <a:extLst>
                    <a:ext uri="{9D8B030D-6E8A-4147-A177-3AD203B41FA5}">
                      <a16:colId xmlns:a16="http://schemas.microsoft.com/office/drawing/2014/main" val="2027621454"/>
                    </a:ext>
                  </a:extLst>
                </a:gridCol>
                <a:gridCol w="3140869">
                  <a:extLst>
                    <a:ext uri="{9D8B030D-6E8A-4147-A177-3AD203B41FA5}">
                      <a16:colId xmlns:a16="http://schemas.microsoft.com/office/drawing/2014/main" val="3500809896"/>
                    </a:ext>
                  </a:extLst>
                </a:gridCol>
              </a:tblGrid>
              <a:tr h="370840">
                <a:tc>
                  <a:txBody>
                    <a:bodyPr/>
                    <a:lstStyle/>
                    <a:p>
                      <a:r>
                        <a:rPr lang="en-IN" b="1" dirty="0"/>
                        <a:t>Component</a:t>
                      </a:r>
                      <a:endParaRPr lang="en-IN" dirty="0"/>
                    </a:p>
                  </a:txBody>
                  <a:tcPr anchor="ctr"/>
                </a:tc>
                <a:tc>
                  <a:txBody>
                    <a:bodyPr/>
                    <a:lstStyle/>
                    <a:p>
                      <a:r>
                        <a:rPr lang="en-IN" b="1"/>
                        <a:t>Details</a:t>
                      </a:r>
                      <a:endParaRPr lang="en-IN"/>
                    </a:p>
                  </a:txBody>
                  <a:tcPr anchor="ctr"/>
                </a:tc>
                <a:extLst>
                  <a:ext uri="{0D108BD9-81ED-4DB2-BD59-A6C34878D82A}">
                    <a16:rowId xmlns:a16="http://schemas.microsoft.com/office/drawing/2014/main" val="3441007983"/>
                  </a:ext>
                </a:extLst>
              </a:tr>
              <a:tr h="370840">
                <a:tc>
                  <a:txBody>
                    <a:bodyPr/>
                    <a:lstStyle/>
                    <a:p>
                      <a:r>
                        <a:rPr lang="en-IN" b="1"/>
                        <a:t>Framework</a:t>
                      </a:r>
                      <a:endParaRPr lang="en-IN"/>
                    </a:p>
                  </a:txBody>
                  <a:tcPr anchor="ctr"/>
                </a:tc>
                <a:tc>
                  <a:txBody>
                    <a:bodyPr/>
                    <a:lstStyle/>
                    <a:p>
                      <a:r>
                        <a:rPr lang="en-IN"/>
                        <a:t>TensorFlow &amp; Keras</a:t>
                      </a:r>
                    </a:p>
                  </a:txBody>
                  <a:tcPr anchor="ctr"/>
                </a:tc>
                <a:extLst>
                  <a:ext uri="{0D108BD9-81ED-4DB2-BD59-A6C34878D82A}">
                    <a16:rowId xmlns:a16="http://schemas.microsoft.com/office/drawing/2014/main" val="137696085"/>
                  </a:ext>
                </a:extLst>
              </a:tr>
              <a:tr h="370840">
                <a:tc>
                  <a:txBody>
                    <a:bodyPr/>
                    <a:lstStyle/>
                    <a:p>
                      <a:r>
                        <a:rPr lang="en-IN" b="1"/>
                        <a:t>Input Size</a:t>
                      </a:r>
                      <a:endParaRPr lang="en-IN"/>
                    </a:p>
                  </a:txBody>
                  <a:tcPr anchor="ctr"/>
                </a:tc>
                <a:tc>
                  <a:txBody>
                    <a:bodyPr/>
                    <a:lstStyle/>
                    <a:p>
                      <a:r>
                        <a:rPr lang="en-IN"/>
                        <a:t>128 × 128 × 3</a:t>
                      </a:r>
                    </a:p>
                  </a:txBody>
                  <a:tcPr anchor="ctr"/>
                </a:tc>
                <a:extLst>
                  <a:ext uri="{0D108BD9-81ED-4DB2-BD59-A6C34878D82A}">
                    <a16:rowId xmlns:a16="http://schemas.microsoft.com/office/drawing/2014/main" val="3858403493"/>
                  </a:ext>
                </a:extLst>
              </a:tr>
              <a:tr h="370840">
                <a:tc>
                  <a:txBody>
                    <a:bodyPr/>
                    <a:lstStyle/>
                    <a:p>
                      <a:r>
                        <a:rPr lang="en-IN" b="1"/>
                        <a:t>Conv Blocks</a:t>
                      </a:r>
                      <a:endParaRPr lang="en-IN"/>
                    </a:p>
                  </a:txBody>
                  <a:tcPr anchor="ctr"/>
                </a:tc>
                <a:tc>
                  <a:txBody>
                    <a:bodyPr/>
                    <a:lstStyle/>
                    <a:p>
                      <a:r>
                        <a:rPr lang="en-IN"/>
                        <a:t>5 blocks</a:t>
                      </a:r>
                    </a:p>
                  </a:txBody>
                  <a:tcPr anchor="ctr"/>
                </a:tc>
                <a:extLst>
                  <a:ext uri="{0D108BD9-81ED-4DB2-BD59-A6C34878D82A}">
                    <a16:rowId xmlns:a16="http://schemas.microsoft.com/office/drawing/2014/main" val="1693880702"/>
                  </a:ext>
                </a:extLst>
              </a:tr>
              <a:tr h="370840">
                <a:tc>
                  <a:txBody>
                    <a:bodyPr/>
                    <a:lstStyle/>
                    <a:p>
                      <a:r>
                        <a:rPr lang="en-IN" b="1"/>
                        <a:t>Filter Sizes</a:t>
                      </a:r>
                      <a:endParaRPr lang="en-IN"/>
                    </a:p>
                  </a:txBody>
                  <a:tcPr anchor="ctr"/>
                </a:tc>
                <a:tc>
                  <a:txBody>
                    <a:bodyPr/>
                    <a:lstStyle/>
                    <a:p>
                      <a:r>
                        <a:rPr lang="en-IN"/>
                        <a:t>From 32 to 512</a:t>
                      </a:r>
                    </a:p>
                  </a:txBody>
                  <a:tcPr anchor="ctr"/>
                </a:tc>
                <a:extLst>
                  <a:ext uri="{0D108BD9-81ED-4DB2-BD59-A6C34878D82A}">
                    <a16:rowId xmlns:a16="http://schemas.microsoft.com/office/drawing/2014/main" val="4133648902"/>
                  </a:ext>
                </a:extLst>
              </a:tr>
              <a:tr h="370840">
                <a:tc>
                  <a:txBody>
                    <a:bodyPr/>
                    <a:lstStyle/>
                    <a:p>
                      <a:r>
                        <a:rPr lang="en-IN" b="1"/>
                        <a:t>Pooling</a:t>
                      </a:r>
                      <a:endParaRPr lang="en-IN"/>
                    </a:p>
                  </a:txBody>
                  <a:tcPr anchor="ctr"/>
                </a:tc>
                <a:tc>
                  <a:txBody>
                    <a:bodyPr/>
                    <a:lstStyle/>
                    <a:p>
                      <a:r>
                        <a:rPr lang="en-IN"/>
                        <a:t>MaxPooling2D after Conv blocks</a:t>
                      </a:r>
                    </a:p>
                  </a:txBody>
                  <a:tcPr anchor="ctr"/>
                </a:tc>
                <a:extLst>
                  <a:ext uri="{0D108BD9-81ED-4DB2-BD59-A6C34878D82A}">
                    <a16:rowId xmlns:a16="http://schemas.microsoft.com/office/drawing/2014/main" val="2888569161"/>
                  </a:ext>
                </a:extLst>
              </a:tr>
              <a:tr h="370840">
                <a:tc>
                  <a:txBody>
                    <a:bodyPr/>
                    <a:lstStyle/>
                    <a:p>
                      <a:r>
                        <a:rPr lang="en-IN" b="1"/>
                        <a:t>Regularization</a:t>
                      </a:r>
                      <a:endParaRPr lang="en-IN"/>
                    </a:p>
                  </a:txBody>
                  <a:tcPr anchor="ctr"/>
                </a:tc>
                <a:tc>
                  <a:txBody>
                    <a:bodyPr/>
                    <a:lstStyle/>
                    <a:p>
                      <a:r>
                        <a:rPr lang="en-IN"/>
                        <a:t>Dropout layers added</a:t>
                      </a:r>
                    </a:p>
                  </a:txBody>
                  <a:tcPr anchor="ctr"/>
                </a:tc>
                <a:extLst>
                  <a:ext uri="{0D108BD9-81ED-4DB2-BD59-A6C34878D82A}">
                    <a16:rowId xmlns:a16="http://schemas.microsoft.com/office/drawing/2014/main" val="965938821"/>
                  </a:ext>
                </a:extLst>
              </a:tr>
              <a:tr h="370840">
                <a:tc>
                  <a:txBody>
                    <a:bodyPr/>
                    <a:lstStyle/>
                    <a:p>
                      <a:r>
                        <a:rPr lang="en-IN" b="1"/>
                        <a:t>Dense Layer</a:t>
                      </a:r>
                      <a:endParaRPr lang="en-IN"/>
                    </a:p>
                  </a:txBody>
                  <a:tcPr anchor="ctr"/>
                </a:tc>
                <a:tc>
                  <a:txBody>
                    <a:bodyPr/>
                    <a:lstStyle/>
                    <a:p>
                      <a:r>
                        <a:rPr lang="en-IN"/>
                        <a:t>1500 units</a:t>
                      </a:r>
                    </a:p>
                  </a:txBody>
                  <a:tcPr anchor="ctr"/>
                </a:tc>
                <a:extLst>
                  <a:ext uri="{0D108BD9-81ED-4DB2-BD59-A6C34878D82A}">
                    <a16:rowId xmlns:a16="http://schemas.microsoft.com/office/drawing/2014/main" val="712146031"/>
                  </a:ext>
                </a:extLst>
              </a:tr>
              <a:tr h="370840">
                <a:tc>
                  <a:txBody>
                    <a:bodyPr/>
                    <a:lstStyle/>
                    <a:p>
                      <a:r>
                        <a:rPr lang="en-IN" b="1"/>
                        <a:t>Output Layer</a:t>
                      </a:r>
                      <a:endParaRPr lang="en-IN"/>
                    </a:p>
                  </a:txBody>
                  <a:tcPr anchor="ctr"/>
                </a:tc>
                <a:tc>
                  <a:txBody>
                    <a:bodyPr/>
                    <a:lstStyle/>
                    <a:p>
                      <a:r>
                        <a:rPr lang="en-IN"/>
                        <a:t>Softmax, 38 categories</a:t>
                      </a:r>
                    </a:p>
                  </a:txBody>
                  <a:tcPr anchor="ctr"/>
                </a:tc>
                <a:extLst>
                  <a:ext uri="{0D108BD9-81ED-4DB2-BD59-A6C34878D82A}">
                    <a16:rowId xmlns:a16="http://schemas.microsoft.com/office/drawing/2014/main" val="3025624890"/>
                  </a:ext>
                </a:extLst>
              </a:tr>
              <a:tr h="370840">
                <a:tc>
                  <a:txBody>
                    <a:bodyPr/>
                    <a:lstStyle/>
                    <a:p>
                      <a:r>
                        <a:rPr lang="en-IN" b="1"/>
                        <a:t>Optimizer</a:t>
                      </a:r>
                      <a:endParaRPr lang="en-IN"/>
                    </a:p>
                  </a:txBody>
                  <a:tcPr anchor="ctr"/>
                </a:tc>
                <a:tc>
                  <a:txBody>
                    <a:bodyPr/>
                    <a:lstStyle/>
                    <a:p>
                      <a:r>
                        <a:rPr lang="en-IN"/>
                        <a:t>Adam</a:t>
                      </a:r>
                    </a:p>
                  </a:txBody>
                  <a:tcPr anchor="ctr"/>
                </a:tc>
                <a:extLst>
                  <a:ext uri="{0D108BD9-81ED-4DB2-BD59-A6C34878D82A}">
                    <a16:rowId xmlns:a16="http://schemas.microsoft.com/office/drawing/2014/main" val="431276882"/>
                  </a:ext>
                </a:extLst>
              </a:tr>
              <a:tr h="370840">
                <a:tc>
                  <a:txBody>
                    <a:bodyPr/>
                    <a:lstStyle/>
                    <a:p>
                      <a:r>
                        <a:rPr lang="en-IN" b="1"/>
                        <a:t>Loss Function</a:t>
                      </a:r>
                      <a:endParaRPr lang="en-IN"/>
                    </a:p>
                  </a:txBody>
                  <a:tcPr anchor="ctr"/>
                </a:tc>
                <a:tc>
                  <a:txBody>
                    <a:bodyPr/>
                    <a:lstStyle/>
                    <a:p>
                      <a:r>
                        <a:rPr lang="en-IN"/>
                        <a:t>Categorical Crossentropy</a:t>
                      </a:r>
                    </a:p>
                  </a:txBody>
                  <a:tcPr anchor="ctr"/>
                </a:tc>
                <a:extLst>
                  <a:ext uri="{0D108BD9-81ED-4DB2-BD59-A6C34878D82A}">
                    <a16:rowId xmlns:a16="http://schemas.microsoft.com/office/drawing/2014/main" val="2832246"/>
                  </a:ext>
                </a:extLst>
              </a:tr>
              <a:tr h="370840">
                <a:tc>
                  <a:txBody>
                    <a:bodyPr/>
                    <a:lstStyle/>
                    <a:p>
                      <a:r>
                        <a:rPr lang="en-IN" b="1"/>
                        <a:t>Dataset</a:t>
                      </a:r>
                      <a:endParaRPr lang="en-IN"/>
                    </a:p>
                  </a:txBody>
                  <a:tcPr anchor="ctr"/>
                </a:tc>
                <a:tc>
                  <a:txBody>
                    <a:bodyPr/>
                    <a:lstStyle/>
                    <a:p>
                      <a:r>
                        <a:rPr lang="en-IN" dirty="0"/>
                        <a:t>Custom leaf image dataset</a:t>
                      </a:r>
                    </a:p>
                  </a:txBody>
                  <a:tcPr anchor="ctr"/>
                </a:tc>
                <a:extLst>
                  <a:ext uri="{0D108BD9-81ED-4DB2-BD59-A6C34878D82A}">
                    <a16:rowId xmlns:a16="http://schemas.microsoft.com/office/drawing/2014/main" val="2796398316"/>
                  </a:ext>
                </a:extLst>
              </a:tr>
            </a:tbl>
          </a:graphicData>
        </a:graphic>
      </p:graphicFrame>
    </p:spTree>
    <p:extLst>
      <p:ext uri="{BB962C8B-B14F-4D97-AF65-F5344CB8AC3E}">
        <p14:creationId xmlns:p14="http://schemas.microsoft.com/office/powerpoint/2010/main" val="16436538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F82571-F4E8-915D-8EAC-33F972B8C76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FAE9C5-BEAE-568B-87B7-D2619FD3CA18}"/>
              </a:ext>
            </a:extLst>
          </p:cNvPr>
          <p:cNvSpPr>
            <a:spLocks noGrp="1"/>
          </p:cNvSpPr>
          <p:nvPr>
            <p:ph type="title"/>
          </p:nvPr>
        </p:nvSpPr>
        <p:spPr/>
        <p:txBody>
          <a:bodyPr/>
          <a:lstStyle/>
          <a:p>
            <a:r>
              <a:rPr lang="en-IN" b="1" dirty="0">
                <a:latin typeface="Bahnschrift Condensed" panose="020B0502040204020203" pitchFamily="34" charset="0"/>
              </a:rPr>
              <a:t>RESULTS</a:t>
            </a:r>
          </a:p>
        </p:txBody>
      </p:sp>
      <p:pic>
        <p:nvPicPr>
          <p:cNvPr id="10" name="Content Placeholder 9">
            <a:extLst>
              <a:ext uri="{FF2B5EF4-FFF2-40B4-BE49-F238E27FC236}">
                <a16:creationId xmlns:a16="http://schemas.microsoft.com/office/drawing/2014/main" id="{9A2E8AE8-A9E5-6CD5-4635-0ADB5F73752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49022" y="846857"/>
            <a:ext cx="6566508" cy="516428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588253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2A750E2-705C-0392-527D-448CDB30BA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0470" y="219920"/>
            <a:ext cx="5835056" cy="641816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 name="Rectangle 1">
            <a:extLst>
              <a:ext uri="{FF2B5EF4-FFF2-40B4-BE49-F238E27FC236}">
                <a16:creationId xmlns:a16="http://schemas.microsoft.com/office/drawing/2014/main" id="{566A8D05-8A2C-3EC7-E389-C024982C1512}"/>
              </a:ext>
            </a:extLst>
          </p:cNvPr>
          <p:cNvSpPr/>
          <p:nvPr/>
        </p:nvSpPr>
        <p:spPr>
          <a:xfrm>
            <a:off x="686474" y="2367171"/>
            <a:ext cx="4939073" cy="2123658"/>
          </a:xfrm>
          <a:prstGeom prst="rect">
            <a:avLst/>
          </a:prstGeom>
          <a:noFill/>
        </p:spPr>
        <p:txBody>
          <a:bodyPr wrap="square" lIns="91440" tIns="45720" rIns="91440" bIns="45720">
            <a:spAutoFit/>
          </a:bodyPr>
          <a:lstStyle/>
          <a:p>
            <a:pPr algn="ctr"/>
            <a:r>
              <a:rPr lang="en-US" sz="4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CONFUSION MATRIX FOR</a:t>
            </a:r>
          </a:p>
          <a:p>
            <a:pPr algn="ctr"/>
            <a:r>
              <a:rPr lang="en-US" sz="4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THE MODEL</a:t>
            </a:r>
          </a:p>
        </p:txBody>
      </p:sp>
    </p:spTree>
    <p:extLst>
      <p:ext uri="{BB962C8B-B14F-4D97-AF65-F5344CB8AC3E}">
        <p14:creationId xmlns:p14="http://schemas.microsoft.com/office/powerpoint/2010/main" val="12595563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5D4E6A-AB81-3F06-FEB1-C81A79F32E1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E761DC-5787-026E-49C0-483E1302CAC3}"/>
              </a:ext>
            </a:extLst>
          </p:cNvPr>
          <p:cNvSpPr>
            <a:spLocks noGrp="1"/>
          </p:cNvSpPr>
          <p:nvPr>
            <p:ph type="title"/>
          </p:nvPr>
        </p:nvSpPr>
        <p:spPr/>
        <p:txBody>
          <a:bodyPr>
            <a:normAutofit/>
          </a:bodyPr>
          <a:lstStyle/>
          <a:p>
            <a:r>
              <a:rPr lang="en-IN" sz="5400" b="1" dirty="0">
                <a:latin typeface="Bahnschrift Condensed" panose="020B0502040204020203" pitchFamily="34" charset="0"/>
              </a:rPr>
              <a:t>TRANSFER LEARNING BASED MODELS</a:t>
            </a:r>
          </a:p>
        </p:txBody>
      </p:sp>
      <p:sp>
        <p:nvSpPr>
          <p:cNvPr id="3" name="Text Placeholder 2">
            <a:extLst>
              <a:ext uri="{FF2B5EF4-FFF2-40B4-BE49-F238E27FC236}">
                <a16:creationId xmlns:a16="http://schemas.microsoft.com/office/drawing/2014/main" id="{DAC3852E-6AC6-D432-EB04-DA95D5C61F7E}"/>
              </a:ext>
            </a:extLst>
          </p:cNvPr>
          <p:cNvSpPr>
            <a:spLocks noGrp="1"/>
          </p:cNvSpPr>
          <p:nvPr>
            <p:ph type="body" idx="1"/>
          </p:nvPr>
        </p:nvSpPr>
        <p:spPr/>
        <p:txBody>
          <a:bodyPr>
            <a:normAutofit/>
          </a:bodyPr>
          <a:lstStyle/>
          <a:p>
            <a:r>
              <a:rPr lang="en-IN" sz="2000" dirty="0">
                <a:latin typeface="Bahnschrift Condensed" panose="020B0502040204020203" pitchFamily="34" charset="0"/>
              </a:rPr>
              <a:t>FOR IMAGE CLASSIFICATION</a:t>
            </a:r>
          </a:p>
        </p:txBody>
      </p:sp>
    </p:spTree>
    <p:extLst>
      <p:ext uri="{BB962C8B-B14F-4D97-AF65-F5344CB8AC3E}">
        <p14:creationId xmlns:p14="http://schemas.microsoft.com/office/powerpoint/2010/main" val="6006384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154A4-87D5-D516-566A-FA5823DC3E78}"/>
              </a:ext>
            </a:extLst>
          </p:cNvPr>
          <p:cNvSpPr>
            <a:spLocks noGrp="1"/>
          </p:cNvSpPr>
          <p:nvPr>
            <p:ph type="title"/>
          </p:nvPr>
        </p:nvSpPr>
        <p:spPr/>
        <p:txBody>
          <a:bodyPr/>
          <a:lstStyle/>
          <a:p>
            <a:r>
              <a:rPr lang="en-IN" b="1" dirty="0">
                <a:latin typeface="Bahnschrift Condensed" panose="020B0502040204020203" pitchFamily="34" charset="0"/>
              </a:rPr>
              <a:t>PRE-TRAINED MODELS USED</a:t>
            </a:r>
          </a:p>
        </p:txBody>
      </p:sp>
      <p:graphicFrame>
        <p:nvGraphicFramePr>
          <p:cNvPr id="6" name="Content Placeholder 5">
            <a:extLst>
              <a:ext uri="{FF2B5EF4-FFF2-40B4-BE49-F238E27FC236}">
                <a16:creationId xmlns:a16="http://schemas.microsoft.com/office/drawing/2014/main" id="{0520E04F-8ED2-CA54-7BC0-301CF51EC0D5}"/>
              </a:ext>
            </a:extLst>
          </p:cNvPr>
          <p:cNvGraphicFramePr>
            <a:graphicFrameLocks noGrp="1"/>
          </p:cNvGraphicFramePr>
          <p:nvPr>
            <p:ph idx="1"/>
            <p:extLst>
              <p:ext uri="{D42A27DB-BD31-4B8C-83A1-F6EECF244321}">
                <p14:modId xmlns:p14="http://schemas.microsoft.com/office/powerpoint/2010/main" val="1434118132"/>
              </p:ext>
            </p:extLst>
          </p:nvPr>
        </p:nvGraphicFramePr>
        <p:xfrm>
          <a:off x="5118100" y="1734820"/>
          <a:ext cx="6281736" cy="3388360"/>
        </p:xfrm>
        <a:graphic>
          <a:graphicData uri="http://schemas.openxmlformats.org/drawingml/2006/table">
            <a:tbl>
              <a:tblPr firstRow="1" bandRow="1">
                <a:tableStyleId>{5C22544A-7EE6-4342-B048-85BDC9FD1C3A}</a:tableStyleId>
              </a:tblPr>
              <a:tblGrid>
                <a:gridCol w="2093912">
                  <a:extLst>
                    <a:ext uri="{9D8B030D-6E8A-4147-A177-3AD203B41FA5}">
                      <a16:colId xmlns:a16="http://schemas.microsoft.com/office/drawing/2014/main" val="188992017"/>
                    </a:ext>
                  </a:extLst>
                </a:gridCol>
                <a:gridCol w="2093912">
                  <a:extLst>
                    <a:ext uri="{9D8B030D-6E8A-4147-A177-3AD203B41FA5}">
                      <a16:colId xmlns:a16="http://schemas.microsoft.com/office/drawing/2014/main" val="988400117"/>
                    </a:ext>
                  </a:extLst>
                </a:gridCol>
                <a:gridCol w="2093912">
                  <a:extLst>
                    <a:ext uri="{9D8B030D-6E8A-4147-A177-3AD203B41FA5}">
                      <a16:colId xmlns:a16="http://schemas.microsoft.com/office/drawing/2014/main" val="3676743881"/>
                    </a:ext>
                  </a:extLst>
                </a:gridCol>
              </a:tblGrid>
              <a:tr h="370840">
                <a:tc>
                  <a:txBody>
                    <a:bodyPr/>
                    <a:lstStyle/>
                    <a:p>
                      <a:r>
                        <a:rPr lang="en-IN" dirty="0"/>
                        <a:t>Model</a:t>
                      </a:r>
                    </a:p>
                  </a:txBody>
                  <a:tcPr anchor="ctr"/>
                </a:tc>
                <a:tc>
                  <a:txBody>
                    <a:bodyPr/>
                    <a:lstStyle/>
                    <a:p>
                      <a:r>
                        <a:rPr lang="en-IN"/>
                        <a:t>Type</a:t>
                      </a:r>
                    </a:p>
                  </a:txBody>
                  <a:tcPr anchor="ctr"/>
                </a:tc>
                <a:tc>
                  <a:txBody>
                    <a:bodyPr/>
                    <a:lstStyle/>
                    <a:p>
                      <a:r>
                        <a:rPr lang="en-IN"/>
                        <a:t>Purpose</a:t>
                      </a:r>
                    </a:p>
                  </a:txBody>
                  <a:tcPr anchor="ctr"/>
                </a:tc>
                <a:extLst>
                  <a:ext uri="{0D108BD9-81ED-4DB2-BD59-A6C34878D82A}">
                    <a16:rowId xmlns:a16="http://schemas.microsoft.com/office/drawing/2014/main" val="846381407"/>
                  </a:ext>
                </a:extLst>
              </a:tr>
              <a:tr h="370840">
                <a:tc>
                  <a:txBody>
                    <a:bodyPr/>
                    <a:lstStyle/>
                    <a:p>
                      <a:r>
                        <a:rPr lang="en-IN" b="1"/>
                        <a:t>ResNet50</a:t>
                      </a:r>
                      <a:endParaRPr lang="en-IN"/>
                    </a:p>
                  </a:txBody>
                  <a:tcPr anchor="ctr"/>
                </a:tc>
                <a:tc>
                  <a:txBody>
                    <a:bodyPr/>
                    <a:lstStyle/>
                    <a:p>
                      <a:r>
                        <a:rPr lang="en-IN"/>
                        <a:t>CNN (50 layers)</a:t>
                      </a:r>
                    </a:p>
                  </a:txBody>
                  <a:tcPr anchor="ctr"/>
                </a:tc>
                <a:tc>
                  <a:txBody>
                    <a:bodyPr/>
                    <a:lstStyle/>
                    <a:p>
                      <a:r>
                        <a:rPr lang="en-US"/>
                        <a:t>Strong base model for classification or feature extraction</a:t>
                      </a:r>
                    </a:p>
                  </a:txBody>
                  <a:tcPr anchor="ctr"/>
                </a:tc>
                <a:extLst>
                  <a:ext uri="{0D108BD9-81ED-4DB2-BD59-A6C34878D82A}">
                    <a16:rowId xmlns:a16="http://schemas.microsoft.com/office/drawing/2014/main" val="2700946678"/>
                  </a:ext>
                </a:extLst>
              </a:tr>
              <a:tr h="370840">
                <a:tc>
                  <a:txBody>
                    <a:bodyPr/>
                    <a:lstStyle/>
                    <a:p>
                      <a:r>
                        <a:rPr lang="en-IN" b="1"/>
                        <a:t>MobileNetV2</a:t>
                      </a:r>
                      <a:endParaRPr lang="en-IN"/>
                    </a:p>
                  </a:txBody>
                  <a:tcPr anchor="ctr"/>
                </a:tc>
                <a:tc>
                  <a:txBody>
                    <a:bodyPr/>
                    <a:lstStyle/>
                    <a:p>
                      <a:r>
                        <a:rPr lang="en-IN"/>
                        <a:t>Lightweight CNN</a:t>
                      </a:r>
                    </a:p>
                  </a:txBody>
                  <a:tcPr anchor="ctr"/>
                </a:tc>
                <a:tc>
                  <a:txBody>
                    <a:bodyPr/>
                    <a:lstStyle/>
                    <a:p>
                      <a:r>
                        <a:rPr lang="en-US"/>
                        <a:t>Optimized for mobile and edge devices</a:t>
                      </a:r>
                    </a:p>
                  </a:txBody>
                  <a:tcPr anchor="ctr"/>
                </a:tc>
                <a:extLst>
                  <a:ext uri="{0D108BD9-81ED-4DB2-BD59-A6C34878D82A}">
                    <a16:rowId xmlns:a16="http://schemas.microsoft.com/office/drawing/2014/main" val="574621922"/>
                  </a:ext>
                </a:extLst>
              </a:tr>
              <a:tr h="370840">
                <a:tc>
                  <a:txBody>
                    <a:bodyPr/>
                    <a:lstStyle/>
                    <a:p>
                      <a:r>
                        <a:rPr lang="en-IN" b="1"/>
                        <a:t>EfficientNetB0</a:t>
                      </a:r>
                      <a:endParaRPr lang="en-IN"/>
                    </a:p>
                  </a:txBody>
                  <a:tcPr anchor="ctr"/>
                </a:tc>
                <a:tc>
                  <a:txBody>
                    <a:bodyPr/>
                    <a:lstStyle/>
                    <a:p>
                      <a:r>
                        <a:rPr lang="en-IN"/>
                        <a:t>Scalable CNN</a:t>
                      </a:r>
                    </a:p>
                  </a:txBody>
                  <a:tcPr anchor="ctr"/>
                </a:tc>
                <a:tc>
                  <a:txBody>
                    <a:bodyPr/>
                    <a:lstStyle/>
                    <a:p>
                      <a:r>
                        <a:rPr lang="en-IN" dirty="0"/>
                        <a:t>Balances accuracy and efficiency</a:t>
                      </a:r>
                    </a:p>
                  </a:txBody>
                  <a:tcPr anchor="ctr"/>
                </a:tc>
                <a:extLst>
                  <a:ext uri="{0D108BD9-81ED-4DB2-BD59-A6C34878D82A}">
                    <a16:rowId xmlns:a16="http://schemas.microsoft.com/office/drawing/2014/main" val="1016746866"/>
                  </a:ext>
                </a:extLst>
              </a:tr>
            </a:tbl>
          </a:graphicData>
        </a:graphic>
      </p:graphicFrame>
    </p:spTree>
    <p:extLst>
      <p:ext uri="{BB962C8B-B14F-4D97-AF65-F5344CB8AC3E}">
        <p14:creationId xmlns:p14="http://schemas.microsoft.com/office/powerpoint/2010/main" val="15878487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3DFBFE-44DA-DF14-7B60-F0D60D64B9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015981-F0F6-D40A-C315-8FA99EFE4818}"/>
              </a:ext>
            </a:extLst>
          </p:cNvPr>
          <p:cNvSpPr>
            <a:spLocks noGrp="1"/>
          </p:cNvSpPr>
          <p:nvPr>
            <p:ph type="title"/>
          </p:nvPr>
        </p:nvSpPr>
        <p:spPr/>
        <p:txBody>
          <a:bodyPr/>
          <a:lstStyle/>
          <a:p>
            <a:pPr algn="ctr"/>
            <a:r>
              <a:rPr lang="en-IN" b="1" dirty="0">
                <a:latin typeface="Bahnschrift Condensed" panose="020B0502040204020203" pitchFamily="34" charset="0"/>
              </a:rPr>
              <a:t>DATASET</a:t>
            </a:r>
          </a:p>
        </p:txBody>
      </p:sp>
      <p:sp>
        <p:nvSpPr>
          <p:cNvPr id="4" name="Content Placeholder 2">
            <a:extLst>
              <a:ext uri="{FF2B5EF4-FFF2-40B4-BE49-F238E27FC236}">
                <a16:creationId xmlns:a16="http://schemas.microsoft.com/office/drawing/2014/main" id="{5AC53DF2-1A5D-1535-6265-B1A3B89423DA}"/>
              </a:ext>
            </a:extLst>
          </p:cNvPr>
          <p:cNvSpPr>
            <a:spLocks noGrp="1"/>
          </p:cNvSpPr>
          <p:nvPr>
            <p:ph idx="1"/>
          </p:nvPr>
        </p:nvSpPr>
        <p:spPr>
          <a:xfrm>
            <a:off x="4989444" y="347207"/>
            <a:ext cx="6589643" cy="6163585"/>
          </a:xfrm>
        </p:spPr>
        <p:txBody>
          <a:bodyPr>
            <a:noAutofit/>
          </a:bodyPr>
          <a:lstStyle/>
          <a:p>
            <a:pPr algn="just"/>
            <a:r>
              <a:rPr lang="en-US" sz="2000" dirty="0"/>
              <a:t>Dataset source: Plant Village Dataset (diseases verified by expert plant pathologists)</a:t>
            </a:r>
          </a:p>
          <a:p>
            <a:pPr algn="just"/>
            <a:r>
              <a:rPr lang="en-US" sz="2000" b="0" i="0" u="none" strike="noStrike" baseline="0" dirty="0"/>
              <a:t>The original data records contain </a:t>
            </a:r>
            <a:r>
              <a:rPr lang="en-US" sz="2000" dirty="0"/>
              <a:t>around 50,000</a:t>
            </a:r>
            <a:r>
              <a:rPr lang="en-US" sz="2000" b="0" i="0" u="none" strike="noStrike" baseline="0" dirty="0"/>
              <a:t> images.</a:t>
            </a:r>
          </a:p>
          <a:p>
            <a:pPr algn="just"/>
            <a:r>
              <a:rPr lang="en-US" sz="2000" b="0" i="0" u="none" strike="noStrike" baseline="0" dirty="0"/>
              <a:t>The images span 14 crop species: </a:t>
            </a:r>
            <a:r>
              <a:rPr lang="en-US" sz="2000" b="0" i="0" u="none" strike="noStrike" baseline="0" dirty="0">
                <a:solidFill>
                  <a:schemeClr val="accent1">
                    <a:lumMod val="50000"/>
                  </a:schemeClr>
                </a:solidFill>
              </a:rPr>
              <a:t>Apple, Blueberry, Cherry, Corn, Grape, Orange, Peach, Bell Pepper, Potato, Raspberry, Soybean, Squash, </a:t>
            </a:r>
            <a:r>
              <a:rPr lang="en-IN" sz="2000" b="0" i="0" u="none" strike="noStrike" baseline="0" dirty="0">
                <a:solidFill>
                  <a:schemeClr val="accent1">
                    <a:lumMod val="50000"/>
                  </a:schemeClr>
                </a:solidFill>
              </a:rPr>
              <a:t>Strawberry, Tomato.</a:t>
            </a:r>
          </a:p>
          <a:p>
            <a:pPr algn="l"/>
            <a:r>
              <a:rPr lang="en-US" sz="2000" dirty="0"/>
              <a:t>Diseased crop images include </a:t>
            </a:r>
            <a:r>
              <a:rPr lang="en-US" sz="2000" b="0" i="0" u="none" strike="noStrike" baseline="0" dirty="0"/>
              <a:t>17 fungal diseases, 4 bacterial diseases, 2 mold (oomycete) diseases, 2 viral disease, and 1 disease caused by a mite.</a:t>
            </a:r>
          </a:p>
        </p:txBody>
      </p:sp>
    </p:spTree>
    <p:extLst>
      <p:ext uri="{BB962C8B-B14F-4D97-AF65-F5344CB8AC3E}">
        <p14:creationId xmlns:p14="http://schemas.microsoft.com/office/powerpoint/2010/main" val="30345013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CC5F7-5FD6-302B-FE01-475DE58802D6}"/>
              </a:ext>
            </a:extLst>
          </p:cNvPr>
          <p:cNvSpPr>
            <a:spLocks noGrp="1"/>
          </p:cNvSpPr>
          <p:nvPr>
            <p:ph type="title"/>
          </p:nvPr>
        </p:nvSpPr>
        <p:spPr/>
        <p:txBody>
          <a:bodyPr/>
          <a:lstStyle/>
          <a:p>
            <a:pPr algn="ctr"/>
            <a:r>
              <a:rPr lang="en-IN" b="1" dirty="0">
                <a:latin typeface="Bahnschrift Condensed" panose="020B0502040204020203" pitchFamily="34" charset="0"/>
              </a:rPr>
              <a:t>INTRODUCTION</a:t>
            </a:r>
          </a:p>
        </p:txBody>
      </p:sp>
      <p:sp>
        <p:nvSpPr>
          <p:cNvPr id="3" name="Content Placeholder 2">
            <a:extLst>
              <a:ext uri="{FF2B5EF4-FFF2-40B4-BE49-F238E27FC236}">
                <a16:creationId xmlns:a16="http://schemas.microsoft.com/office/drawing/2014/main" id="{215AA2D8-1D11-2ED4-B393-E2FFC361E56F}"/>
              </a:ext>
            </a:extLst>
          </p:cNvPr>
          <p:cNvSpPr>
            <a:spLocks noGrp="1"/>
          </p:cNvSpPr>
          <p:nvPr>
            <p:ph idx="1"/>
          </p:nvPr>
        </p:nvSpPr>
        <p:spPr>
          <a:xfrm>
            <a:off x="4989444" y="347207"/>
            <a:ext cx="6589643" cy="6163585"/>
          </a:xfrm>
        </p:spPr>
        <p:txBody>
          <a:bodyPr>
            <a:noAutofit/>
          </a:bodyPr>
          <a:lstStyle/>
          <a:p>
            <a:pPr algn="just"/>
            <a:r>
              <a:rPr lang="en-US" sz="1900" i="0" u="none" strike="noStrike" baseline="0" dirty="0">
                <a:solidFill>
                  <a:srgbClr val="000000"/>
                </a:solidFill>
              </a:rPr>
              <a:t> Plants are the backbone of all life and there are about 40 million plant species on Earth providing us with oxygen, food and many essential products helping for the existence of human life. A good understanding of plants is essential to help in the process of identification of new or rare plant species to improve the balance in the ecosystem.</a:t>
            </a:r>
          </a:p>
        </p:txBody>
      </p:sp>
    </p:spTree>
    <p:extLst>
      <p:ext uri="{BB962C8B-B14F-4D97-AF65-F5344CB8AC3E}">
        <p14:creationId xmlns:p14="http://schemas.microsoft.com/office/powerpoint/2010/main" val="1412685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E9D7C0-C110-F384-4AF3-FC3B1049DD4D}"/>
            </a:ext>
          </a:extLst>
        </p:cNvPr>
        <p:cNvGrpSpPr/>
        <p:nvPr/>
      </p:nvGrpSpPr>
      <p:grpSpPr>
        <a:xfrm>
          <a:off x="0" y="0"/>
          <a:ext cx="0" cy="0"/>
          <a:chOff x="0" y="0"/>
          <a:chExt cx="0" cy="0"/>
        </a:xfrm>
      </p:grpSpPr>
      <p:pic>
        <p:nvPicPr>
          <p:cNvPr id="13" name="Picture 12">
            <a:extLst>
              <a:ext uri="{FF2B5EF4-FFF2-40B4-BE49-F238E27FC236}">
                <a16:creationId xmlns:a16="http://schemas.microsoft.com/office/drawing/2014/main" id="{DD3E3DF0-91DD-4293-E973-1F9BDF18FF35}"/>
              </a:ext>
            </a:extLst>
          </p:cNvPr>
          <p:cNvPicPr>
            <a:picLocks noChangeAspect="1"/>
          </p:cNvPicPr>
          <p:nvPr/>
        </p:nvPicPr>
        <p:blipFill>
          <a:blip r:embed="rId2">
            <a:extLst>
              <a:ext uri="{28A0092B-C50C-407E-A947-70E740481C1C}">
                <a14:useLocalDpi xmlns:a14="http://schemas.microsoft.com/office/drawing/2010/main" val="0"/>
              </a:ext>
            </a:extLst>
          </a:blip>
          <a:srcRect l="29104" t="14928" r="21576" b="12609"/>
          <a:stretch/>
        </p:blipFill>
        <p:spPr>
          <a:xfrm>
            <a:off x="4618383" y="299405"/>
            <a:ext cx="7573617" cy="6259190"/>
          </a:xfrm>
          <a:prstGeom prst="rect">
            <a:avLst/>
          </a:prstGeom>
        </p:spPr>
      </p:pic>
      <p:sp>
        <p:nvSpPr>
          <p:cNvPr id="14" name="Title 1">
            <a:extLst>
              <a:ext uri="{FF2B5EF4-FFF2-40B4-BE49-F238E27FC236}">
                <a16:creationId xmlns:a16="http://schemas.microsoft.com/office/drawing/2014/main" id="{C890A958-A1FA-29FD-2BFB-19659A303E2B}"/>
              </a:ext>
            </a:extLst>
          </p:cNvPr>
          <p:cNvSpPr>
            <a:spLocks noGrp="1"/>
          </p:cNvSpPr>
          <p:nvPr>
            <p:ph type="title"/>
          </p:nvPr>
        </p:nvSpPr>
        <p:spPr>
          <a:xfrm>
            <a:off x="888631" y="2349925"/>
            <a:ext cx="3498979" cy="2456442"/>
          </a:xfrm>
        </p:spPr>
        <p:txBody>
          <a:bodyPr>
            <a:noAutofit/>
          </a:bodyPr>
          <a:lstStyle/>
          <a:p>
            <a:pPr algn="ctr"/>
            <a:r>
              <a:rPr lang="en-IN" sz="3600" b="1" dirty="0">
                <a:latin typeface="Bahnschrift Condensed" panose="020B0502040204020203" pitchFamily="34" charset="0"/>
              </a:rPr>
              <a:t>LIST OF CROPS AND THEIR DISEASE IN THE </a:t>
            </a:r>
            <a:r>
              <a:rPr lang="en-IN" sz="3600" b="1" dirty="0">
                <a:solidFill>
                  <a:schemeClr val="accent1">
                    <a:lumMod val="40000"/>
                    <a:lumOff val="60000"/>
                  </a:schemeClr>
                </a:solidFill>
                <a:latin typeface="Bahnschrift Condensed" panose="020B0502040204020203" pitchFamily="34" charset="0"/>
              </a:rPr>
              <a:t>PLANT VILLAGE </a:t>
            </a:r>
            <a:r>
              <a:rPr lang="en-IN" sz="3600" b="1" dirty="0">
                <a:latin typeface="Bahnschrift Condensed" panose="020B0502040204020203" pitchFamily="34" charset="0"/>
              </a:rPr>
              <a:t>DATASET (OPEN-SOURCE) </a:t>
            </a:r>
          </a:p>
        </p:txBody>
      </p:sp>
    </p:spTree>
    <p:extLst>
      <p:ext uri="{BB962C8B-B14F-4D97-AF65-F5344CB8AC3E}">
        <p14:creationId xmlns:p14="http://schemas.microsoft.com/office/powerpoint/2010/main" val="1341975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0A9942-A5E8-3429-71E1-A1F2E44F46F8}"/>
            </a:ext>
          </a:extLst>
        </p:cNvPr>
        <p:cNvGrpSpPr/>
        <p:nvPr/>
      </p:nvGrpSpPr>
      <p:grpSpPr>
        <a:xfrm>
          <a:off x="0" y="0"/>
          <a:ext cx="0" cy="0"/>
          <a:chOff x="0" y="0"/>
          <a:chExt cx="0" cy="0"/>
        </a:xfrm>
      </p:grpSpPr>
      <p:pic>
        <p:nvPicPr>
          <p:cNvPr id="11" name="Picture 10">
            <a:extLst>
              <a:ext uri="{FF2B5EF4-FFF2-40B4-BE49-F238E27FC236}">
                <a16:creationId xmlns:a16="http://schemas.microsoft.com/office/drawing/2014/main" id="{C62A04B3-B6CA-D8AE-8B97-A5CC898674B6}"/>
              </a:ext>
            </a:extLst>
          </p:cNvPr>
          <p:cNvPicPr>
            <a:picLocks noChangeAspect="1"/>
          </p:cNvPicPr>
          <p:nvPr/>
        </p:nvPicPr>
        <p:blipFill>
          <a:blip r:embed="rId2">
            <a:extLst>
              <a:ext uri="{28A0092B-C50C-407E-A947-70E740481C1C}">
                <a14:useLocalDpi xmlns:a14="http://schemas.microsoft.com/office/drawing/2010/main" val="0"/>
              </a:ext>
            </a:extLst>
          </a:blip>
          <a:srcRect l="29104" t="11160" r="21576" b="20352"/>
          <a:stretch/>
        </p:blipFill>
        <p:spPr>
          <a:xfrm>
            <a:off x="4542182" y="445825"/>
            <a:ext cx="7649818" cy="5975296"/>
          </a:xfrm>
          <a:prstGeom prst="rect">
            <a:avLst/>
          </a:prstGeom>
        </p:spPr>
      </p:pic>
      <p:sp>
        <p:nvSpPr>
          <p:cNvPr id="5" name="Title 1">
            <a:extLst>
              <a:ext uri="{FF2B5EF4-FFF2-40B4-BE49-F238E27FC236}">
                <a16:creationId xmlns:a16="http://schemas.microsoft.com/office/drawing/2014/main" id="{3DC73EA0-98C1-07B1-C8D1-A9B424CF43E5}"/>
              </a:ext>
            </a:extLst>
          </p:cNvPr>
          <p:cNvSpPr txBox="1">
            <a:spLocks/>
          </p:cNvSpPr>
          <p:nvPr/>
        </p:nvSpPr>
        <p:spPr>
          <a:xfrm>
            <a:off x="888631" y="2349925"/>
            <a:ext cx="3498979" cy="2456442"/>
          </a:xfrm>
          <a:prstGeom prst="rect">
            <a:avLst/>
          </a:prstGeom>
        </p:spPr>
        <p:txBody>
          <a:bodyPr vert="horz" lIns="228600" tIns="228600" rIns="228600" bIns="228600" rtlCol="0" anchor="ctr">
            <a:noAutofit/>
          </a:bodyPr>
          <a:lstStyle>
            <a:lvl1pPr algn="ctr" defTabSz="914400" rtl="0" eaLnBrk="1" latinLnBrk="0" hangingPunct="1">
              <a:lnSpc>
                <a:spcPct val="85000"/>
              </a:lnSpc>
              <a:spcBef>
                <a:spcPct val="0"/>
              </a:spcBef>
              <a:buNone/>
              <a:defRPr sz="4000" b="0" i="0" kern="1200" cap="none" spc="-150">
                <a:solidFill>
                  <a:srgbClr val="FFFEFF"/>
                </a:solidFill>
                <a:effectLst/>
                <a:latin typeface="+mj-lt"/>
                <a:ea typeface="+mj-ea"/>
                <a:cs typeface="+mj-cs"/>
              </a:defRPr>
            </a:lvl1pPr>
          </a:lstStyle>
          <a:p>
            <a:r>
              <a:rPr lang="en-IN" sz="3600" b="1" dirty="0">
                <a:latin typeface="Bahnschrift Condensed" panose="020B0502040204020203" pitchFamily="34" charset="0"/>
              </a:rPr>
              <a:t>LIST OF CROPS AND THEIR DISEASE IN THE </a:t>
            </a:r>
            <a:r>
              <a:rPr lang="en-IN" sz="3600" b="1" dirty="0">
                <a:solidFill>
                  <a:schemeClr val="accent1">
                    <a:lumMod val="40000"/>
                    <a:lumOff val="60000"/>
                  </a:schemeClr>
                </a:solidFill>
                <a:latin typeface="Bahnschrift Condensed" panose="020B0502040204020203" pitchFamily="34" charset="0"/>
              </a:rPr>
              <a:t>PLANT VILLAGE </a:t>
            </a:r>
            <a:r>
              <a:rPr lang="en-IN" sz="3600" b="1" dirty="0">
                <a:latin typeface="Bahnschrift Condensed" panose="020B0502040204020203" pitchFamily="34" charset="0"/>
              </a:rPr>
              <a:t>DATASET (OPEN-SOURCE) </a:t>
            </a:r>
          </a:p>
        </p:txBody>
      </p:sp>
    </p:spTree>
    <p:extLst>
      <p:ext uri="{BB962C8B-B14F-4D97-AF65-F5344CB8AC3E}">
        <p14:creationId xmlns:p14="http://schemas.microsoft.com/office/powerpoint/2010/main" val="13432563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B87C661-99C9-E726-EF95-EFB8E08AE94C}"/>
              </a:ext>
            </a:extLst>
          </p:cNvPr>
          <p:cNvPicPr>
            <a:picLocks noChangeAspect="1"/>
          </p:cNvPicPr>
          <p:nvPr/>
        </p:nvPicPr>
        <p:blipFill>
          <a:blip r:embed="rId2">
            <a:extLst>
              <a:ext uri="{28A0092B-C50C-407E-A947-70E740481C1C}">
                <a14:useLocalDpi xmlns:a14="http://schemas.microsoft.com/office/drawing/2010/main" val="0"/>
              </a:ext>
            </a:extLst>
          </a:blip>
          <a:srcRect l="463" t="742" r="37870" b="44878"/>
          <a:stretch/>
        </p:blipFill>
        <p:spPr>
          <a:xfrm>
            <a:off x="325120" y="386079"/>
            <a:ext cx="11511280" cy="5709921"/>
          </a:xfrm>
          <a:prstGeom prst="rect">
            <a:avLst/>
          </a:prstGeom>
        </p:spPr>
      </p:pic>
      <p:sp>
        <p:nvSpPr>
          <p:cNvPr id="4" name="TextBox 3">
            <a:extLst>
              <a:ext uri="{FF2B5EF4-FFF2-40B4-BE49-F238E27FC236}">
                <a16:creationId xmlns:a16="http://schemas.microsoft.com/office/drawing/2014/main" id="{805B6791-CC06-02C5-D91D-3AF5758406FA}"/>
              </a:ext>
            </a:extLst>
          </p:cNvPr>
          <p:cNvSpPr txBox="1"/>
          <p:nvPr/>
        </p:nvSpPr>
        <p:spPr>
          <a:xfrm>
            <a:off x="2398644" y="6095999"/>
            <a:ext cx="7394713" cy="375921"/>
          </a:xfrm>
          <a:prstGeom prst="rect">
            <a:avLst/>
          </a:prstGeom>
          <a:noFill/>
        </p:spPr>
        <p:txBody>
          <a:bodyPr wrap="square" rtlCol="0">
            <a:spAutoFit/>
          </a:bodyPr>
          <a:lstStyle/>
          <a:p>
            <a:pPr algn="ctr"/>
            <a:r>
              <a:rPr lang="en-IN" dirty="0"/>
              <a:t>Class Distribution of Whole Dataset</a:t>
            </a:r>
          </a:p>
        </p:txBody>
      </p:sp>
    </p:spTree>
    <p:extLst>
      <p:ext uri="{BB962C8B-B14F-4D97-AF65-F5344CB8AC3E}">
        <p14:creationId xmlns:p14="http://schemas.microsoft.com/office/powerpoint/2010/main" val="20166874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EA495F1-FCED-9B77-9AF6-3E6CE235D6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00866" y="0"/>
            <a:ext cx="3391134" cy="6858000"/>
          </a:xfrm>
          <a:prstGeom prst="rect">
            <a:avLst/>
          </a:prstGeom>
        </p:spPr>
      </p:pic>
      <p:pic>
        <p:nvPicPr>
          <p:cNvPr id="5" name="Picture 4">
            <a:extLst>
              <a:ext uri="{FF2B5EF4-FFF2-40B4-BE49-F238E27FC236}">
                <a16:creationId xmlns:a16="http://schemas.microsoft.com/office/drawing/2014/main" id="{ABB8AEEC-EBEC-C100-E518-CD4CAAF53F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3314153" cy="6858000"/>
          </a:xfrm>
          <a:prstGeom prst="rect">
            <a:avLst/>
          </a:prstGeom>
        </p:spPr>
      </p:pic>
      <p:pic>
        <p:nvPicPr>
          <p:cNvPr id="7" name="Picture 6">
            <a:extLst>
              <a:ext uri="{FF2B5EF4-FFF2-40B4-BE49-F238E27FC236}">
                <a16:creationId xmlns:a16="http://schemas.microsoft.com/office/drawing/2014/main" id="{ACEE06FF-AF05-2F42-7D6A-7A87C203EF5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54799" y="4526282"/>
            <a:ext cx="2926085" cy="2194564"/>
          </a:xfrm>
          <a:prstGeom prst="rect">
            <a:avLst/>
          </a:prstGeom>
        </p:spPr>
      </p:pic>
      <p:pic>
        <p:nvPicPr>
          <p:cNvPr id="9" name="Picture 8">
            <a:extLst>
              <a:ext uri="{FF2B5EF4-FFF2-40B4-BE49-F238E27FC236}">
                <a16:creationId xmlns:a16="http://schemas.microsoft.com/office/drawing/2014/main" id="{C70722B2-057D-231F-F251-1E2B6F23A8A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14152" y="4526282"/>
            <a:ext cx="2926085" cy="2194564"/>
          </a:xfrm>
          <a:prstGeom prst="rect">
            <a:avLst/>
          </a:prstGeom>
        </p:spPr>
      </p:pic>
      <p:pic>
        <p:nvPicPr>
          <p:cNvPr id="11" name="Picture 10">
            <a:extLst>
              <a:ext uri="{FF2B5EF4-FFF2-40B4-BE49-F238E27FC236}">
                <a16:creationId xmlns:a16="http://schemas.microsoft.com/office/drawing/2014/main" id="{5641A229-8518-F658-25C6-54930F34F28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34818" y="337931"/>
            <a:ext cx="2926085" cy="2194564"/>
          </a:xfrm>
          <a:prstGeom prst="rect">
            <a:avLst/>
          </a:prstGeom>
        </p:spPr>
      </p:pic>
      <p:pic>
        <p:nvPicPr>
          <p:cNvPr id="13" name="Picture 12">
            <a:extLst>
              <a:ext uri="{FF2B5EF4-FFF2-40B4-BE49-F238E27FC236}">
                <a16:creationId xmlns:a16="http://schemas.microsoft.com/office/drawing/2014/main" id="{415A3E03-C9DC-4299-AE93-5BB881A635C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314153" y="337931"/>
            <a:ext cx="2926085" cy="2194564"/>
          </a:xfrm>
          <a:prstGeom prst="rect">
            <a:avLst/>
          </a:prstGeom>
        </p:spPr>
      </p:pic>
      <p:sp>
        <p:nvSpPr>
          <p:cNvPr id="14" name="Rectangle 13">
            <a:extLst>
              <a:ext uri="{FF2B5EF4-FFF2-40B4-BE49-F238E27FC236}">
                <a16:creationId xmlns:a16="http://schemas.microsoft.com/office/drawing/2014/main" id="{FD8A9484-F8F9-FFA1-CAC1-DA4D9AB96428}"/>
              </a:ext>
            </a:extLst>
          </p:cNvPr>
          <p:cNvSpPr/>
          <p:nvPr/>
        </p:nvSpPr>
        <p:spPr>
          <a:xfrm>
            <a:off x="4532118" y="2551837"/>
            <a:ext cx="3127779" cy="1754326"/>
          </a:xfrm>
          <a:prstGeom prst="rect">
            <a:avLst/>
          </a:prstGeom>
        </p:spPr>
        <p:style>
          <a:lnRef idx="2">
            <a:schemeClr val="accent2"/>
          </a:lnRef>
          <a:fillRef idx="1">
            <a:schemeClr val="lt1"/>
          </a:fillRef>
          <a:effectRef idx="0">
            <a:schemeClr val="accent2"/>
          </a:effectRef>
          <a:fontRef idx="minor">
            <a:schemeClr val="dk1"/>
          </a:fontRef>
        </p:style>
        <p:txBody>
          <a:bodyPr wrap="none" lIns="91440" tIns="45720" rIns="91440" bIns="45720">
            <a:spAutoFit/>
          </a:bodyPr>
          <a:lstStyle/>
          <a:p>
            <a:pPr algn="ctr"/>
            <a:r>
              <a:rPr lang="en-US" sz="5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SAMPLE</a:t>
            </a:r>
          </a:p>
          <a:p>
            <a:pPr algn="ctr"/>
            <a:r>
              <a:rPr lang="en-US" sz="5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IMAGES</a:t>
            </a:r>
          </a:p>
        </p:txBody>
      </p:sp>
    </p:spTree>
    <p:extLst>
      <p:ext uri="{BB962C8B-B14F-4D97-AF65-F5344CB8AC3E}">
        <p14:creationId xmlns:p14="http://schemas.microsoft.com/office/powerpoint/2010/main" val="30017861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97C57-DAAB-D3EA-2193-5C925DCF41A4}"/>
              </a:ext>
            </a:extLst>
          </p:cNvPr>
          <p:cNvSpPr>
            <a:spLocks noGrp="1"/>
          </p:cNvSpPr>
          <p:nvPr>
            <p:ph type="title"/>
          </p:nvPr>
        </p:nvSpPr>
        <p:spPr/>
        <p:txBody>
          <a:bodyPr/>
          <a:lstStyle/>
          <a:p>
            <a:r>
              <a:rPr lang="en-IN" b="1" dirty="0">
                <a:latin typeface="Bahnschrift Condensed" panose="020B0502040204020203" pitchFamily="34" charset="0"/>
              </a:rPr>
              <a:t>TECHNICAL DETAILS OF MODEL TRAINING</a:t>
            </a:r>
          </a:p>
        </p:txBody>
      </p:sp>
      <p:graphicFrame>
        <p:nvGraphicFramePr>
          <p:cNvPr id="4" name="Content Placeholder 3">
            <a:extLst>
              <a:ext uri="{FF2B5EF4-FFF2-40B4-BE49-F238E27FC236}">
                <a16:creationId xmlns:a16="http://schemas.microsoft.com/office/drawing/2014/main" id="{DEB1B235-6581-AD63-4AAC-731F6DADDF5B}"/>
              </a:ext>
            </a:extLst>
          </p:cNvPr>
          <p:cNvGraphicFramePr>
            <a:graphicFrameLocks noGrp="1"/>
          </p:cNvGraphicFramePr>
          <p:nvPr>
            <p:ph idx="1"/>
            <p:extLst>
              <p:ext uri="{D42A27DB-BD31-4B8C-83A1-F6EECF244321}">
                <p14:modId xmlns:p14="http://schemas.microsoft.com/office/powerpoint/2010/main" val="301301361"/>
              </p:ext>
            </p:extLst>
          </p:nvPr>
        </p:nvGraphicFramePr>
        <p:xfrm>
          <a:off x="5118100" y="1760220"/>
          <a:ext cx="6281738" cy="3337560"/>
        </p:xfrm>
        <a:graphic>
          <a:graphicData uri="http://schemas.openxmlformats.org/drawingml/2006/table">
            <a:tbl>
              <a:tblPr firstRow="1" bandRow="1">
                <a:tableStyleId>{5C22544A-7EE6-4342-B048-85BDC9FD1C3A}</a:tableStyleId>
              </a:tblPr>
              <a:tblGrid>
                <a:gridCol w="3140869">
                  <a:extLst>
                    <a:ext uri="{9D8B030D-6E8A-4147-A177-3AD203B41FA5}">
                      <a16:colId xmlns:a16="http://schemas.microsoft.com/office/drawing/2014/main" val="2426523478"/>
                    </a:ext>
                  </a:extLst>
                </a:gridCol>
                <a:gridCol w="3140869">
                  <a:extLst>
                    <a:ext uri="{9D8B030D-6E8A-4147-A177-3AD203B41FA5}">
                      <a16:colId xmlns:a16="http://schemas.microsoft.com/office/drawing/2014/main" val="2507755431"/>
                    </a:ext>
                  </a:extLst>
                </a:gridCol>
              </a:tblGrid>
              <a:tr h="370840">
                <a:tc>
                  <a:txBody>
                    <a:bodyPr/>
                    <a:lstStyle/>
                    <a:p>
                      <a:r>
                        <a:rPr lang="en-IN" dirty="0"/>
                        <a:t>Parameter</a:t>
                      </a:r>
                    </a:p>
                  </a:txBody>
                  <a:tcPr anchor="ctr"/>
                </a:tc>
                <a:tc>
                  <a:txBody>
                    <a:bodyPr/>
                    <a:lstStyle/>
                    <a:p>
                      <a:r>
                        <a:rPr lang="en-IN"/>
                        <a:t>Value</a:t>
                      </a:r>
                    </a:p>
                  </a:txBody>
                  <a:tcPr anchor="ctr"/>
                </a:tc>
                <a:extLst>
                  <a:ext uri="{0D108BD9-81ED-4DB2-BD59-A6C34878D82A}">
                    <a16:rowId xmlns:a16="http://schemas.microsoft.com/office/drawing/2014/main" val="3445758778"/>
                  </a:ext>
                </a:extLst>
              </a:tr>
              <a:tr h="370840">
                <a:tc>
                  <a:txBody>
                    <a:bodyPr/>
                    <a:lstStyle/>
                    <a:p>
                      <a:r>
                        <a:rPr lang="en-IN" b="1" dirty="0"/>
                        <a:t>Input Size</a:t>
                      </a:r>
                    </a:p>
                  </a:txBody>
                  <a:tcPr anchor="ctr"/>
                </a:tc>
                <a:tc>
                  <a:txBody>
                    <a:bodyPr/>
                    <a:lstStyle/>
                    <a:p>
                      <a:r>
                        <a:rPr lang="en-IN" dirty="0"/>
                        <a:t>224 × 224 × 3</a:t>
                      </a:r>
                    </a:p>
                  </a:txBody>
                  <a:tcPr anchor="ctr"/>
                </a:tc>
                <a:extLst>
                  <a:ext uri="{0D108BD9-81ED-4DB2-BD59-A6C34878D82A}">
                    <a16:rowId xmlns:a16="http://schemas.microsoft.com/office/drawing/2014/main" val="1209935966"/>
                  </a:ext>
                </a:extLst>
              </a:tr>
              <a:tr h="370840">
                <a:tc>
                  <a:txBody>
                    <a:bodyPr/>
                    <a:lstStyle/>
                    <a:p>
                      <a:r>
                        <a:rPr lang="en-IN" b="1"/>
                        <a:t>Optimizer</a:t>
                      </a:r>
                    </a:p>
                  </a:txBody>
                  <a:tcPr anchor="ctr"/>
                </a:tc>
                <a:tc>
                  <a:txBody>
                    <a:bodyPr/>
                    <a:lstStyle/>
                    <a:p>
                      <a:r>
                        <a:rPr lang="en-IN" dirty="0"/>
                        <a:t>Adam</a:t>
                      </a:r>
                    </a:p>
                  </a:txBody>
                  <a:tcPr anchor="ctr"/>
                </a:tc>
                <a:extLst>
                  <a:ext uri="{0D108BD9-81ED-4DB2-BD59-A6C34878D82A}">
                    <a16:rowId xmlns:a16="http://schemas.microsoft.com/office/drawing/2014/main" val="3923556836"/>
                  </a:ext>
                </a:extLst>
              </a:tr>
              <a:tr h="370840">
                <a:tc>
                  <a:txBody>
                    <a:bodyPr/>
                    <a:lstStyle/>
                    <a:p>
                      <a:r>
                        <a:rPr lang="en-IN" b="1"/>
                        <a:t>Loss Function</a:t>
                      </a:r>
                    </a:p>
                  </a:txBody>
                  <a:tcPr anchor="ctr"/>
                </a:tc>
                <a:tc>
                  <a:txBody>
                    <a:bodyPr/>
                    <a:lstStyle/>
                    <a:p>
                      <a:r>
                        <a:rPr lang="en-IN"/>
                        <a:t>Categorical Crossentropy</a:t>
                      </a:r>
                    </a:p>
                  </a:txBody>
                  <a:tcPr anchor="ctr"/>
                </a:tc>
                <a:extLst>
                  <a:ext uri="{0D108BD9-81ED-4DB2-BD59-A6C34878D82A}">
                    <a16:rowId xmlns:a16="http://schemas.microsoft.com/office/drawing/2014/main" val="2897079834"/>
                  </a:ext>
                </a:extLst>
              </a:tr>
              <a:tr h="370840">
                <a:tc>
                  <a:txBody>
                    <a:bodyPr/>
                    <a:lstStyle/>
                    <a:p>
                      <a:r>
                        <a:rPr lang="en-IN" b="1"/>
                        <a:t>Epochs</a:t>
                      </a:r>
                    </a:p>
                  </a:txBody>
                  <a:tcPr anchor="ctr"/>
                </a:tc>
                <a:tc>
                  <a:txBody>
                    <a:bodyPr/>
                    <a:lstStyle/>
                    <a:p>
                      <a:r>
                        <a:rPr lang="en-IN" dirty="0"/>
                        <a:t>10</a:t>
                      </a:r>
                    </a:p>
                  </a:txBody>
                  <a:tcPr anchor="ctr"/>
                </a:tc>
                <a:extLst>
                  <a:ext uri="{0D108BD9-81ED-4DB2-BD59-A6C34878D82A}">
                    <a16:rowId xmlns:a16="http://schemas.microsoft.com/office/drawing/2014/main" val="1193213989"/>
                  </a:ext>
                </a:extLst>
              </a:tr>
              <a:tr h="370840">
                <a:tc>
                  <a:txBody>
                    <a:bodyPr/>
                    <a:lstStyle/>
                    <a:p>
                      <a:r>
                        <a:rPr lang="en-IN" b="1"/>
                        <a:t>Batch Size</a:t>
                      </a:r>
                    </a:p>
                  </a:txBody>
                  <a:tcPr anchor="ctr"/>
                </a:tc>
                <a:tc>
                  <a:txBody>
                    <a:bodyPr/>
                    <a:lstStyle/>
                    <a:p>
                      <a:r>
                        <a:rPr lang="en-IN"/>
                        <a:t>32</a:t>
                      </a:r>
                    </a:p>
                  </a:txBody>
                  <a:tcPr anchor="ctr"/>
                </a:tc>
                <a:extLst>
                  <a:ext uri="{0D108BD9-81ED-4DB2-BD59-A6C34878D82A}">
                    <a16:rowId xmlns:a16="http://schemas.microsoft.com/office/drawing/2014/main" val="2175482594"/>
                  </a:ext>
                </a:extLst>
              </a:tr>
              <a:tr h="370840">
                <a:tc>
                  <a:txBody>
                    <a:bodyPr/>
                    <a:lstStyle/>
                    <a:p>
                      <a:r>
                        <a:rPr lang="en-IN" b="1"/>
                        <a:t>Learning Rate</a:t>
                      </a:r>
                    </a:p>
                  </a:txBody>
                  <a:tcPr anchor="ctr"/>
                </a:tc>
                <a:tc>
                  <a:txBody>
                    <a:bodyPr/>
                    <a:lstStyle/>
                    <a:p>
                      <a:r>
                        <a:rPr lang="en-IN"/>
                        <a:t>0.0001</a:t>
                      </a:r>
                    </a:p>
                  </a:txBody>
                  <a:tcPr anchor="ctr"/>
                </a:tc>
                <a:extLst>
                  <a:ext uri="{0D108BD9-81ED-4DB2-BD59-A6C34878D82A}">
                    <a16:rowId xmlns:a16="http://schemas.microsoft.com/office/drawing/2014/main" val="825761367"/>
                  </a:ext>
                </a:extLst>
              </a:tr>
              <a:tr h="370840">
                <a:tc>
                  <a:txBody>
                    <a:bodyPr/>
                    <a:lstStyle/>
                    <a:p>
                      <a:r>
                        <a:rPr lang="en-IN" b="1"/>
                        <a:t>Validation Split</a:t>
                      </a:r>
                    </a:p>
                  </a:txBody>
                  <a:tcPr anchor="ctr"/>
                </a:tc>
                <a:tc>
                  <a:txBody>
                    <a:bodyPr/>
                    <a:lstStyle/>
                    <a:p>
                      <a:r>
                        <a:rPr lang="en-IN"/>
                        <a:t>20%</a:t>
                      </a:r>
                    </a:p>
                  </a:txBody>
                  <a:tcPr anchor="ctr"/>
                </a:tc>
                <a:extLst>
                  <a:ext uri="{0D108BD9-81ED-4DB2-BD59-A6C34878D82A}">
                    <a16:rowId xmlns:a16="http://schemas.microsoft.com/office/drawing/2014/main" val="1214391118"/>
                  </a:ext>
                </a:extLst>
              </a:tr>
              <a:tr h="370840">
                <a:tc>
                  <a:txBody>
                    <a:bodyPr/>
                    <a:lstStyle/>
                    <a:p>
                      <a:r>
                        <a:rPr lang="en-IN" b="1" dirty="0"/>
                        <a:t>Augmentation</a:t>
                      </a:r>
                    </a:p>
                  </a:txBody>
                  <a:tcPr anchor="ctr"/>
                </a:tc>
                <a:tc>
                  <a:txBody>
                    <a:bodyPr/>
                    <a:lstStyle/>
                    <a:p>
                      <a:r>
                        <a:rPr lang="en-IN" dirty="0"/>
                        <a:t>Yes (Rotation, Flip)</a:t>
                      </a:r>
                    </a:p>
                  </a:txBody>
                  <a:tcPr anchor="ctr"/>
                </a:tc>
                <a:extLst>
                  <a:ext uri="{0D108BD9-81ED-4DB2-BD59-A6C34878D82A}">
                    <a16:rowId xmlns:a16="http://schemas.microsoft.com/office/drawing/2014/main" val="4161245174"/>
                  </a:ext>
                </a:extLst>
              </a:tr>
            </a:tbl>
          </a:graphicData>
        </a:graphic>
      </p:graphicFrame>
    </p:spTree>
    <p:extLst>
      <p:ext uri="{BB962C8B-B14F-4D97-AF65-F5344CB8AC3E}">
        <p14:creationId xmlns:p14="http://schemas.microsoft.com/office/powerpoint/2010/main" val="14804754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F06741-B3AA-1918-AE5C-ABF2179B23AF}"/>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10C5C43D-9165-4AFD-658C-33C269F208A4}"/>
              </a:ext>
            </a:extLst>
          </p:cNvPr>
          <p:cNvSpPr txBox="1"/>
          <p:nvPr/>
        </p:nvSpPr>
        <p:spPr>
          <a:xfrm>
            <a:off x="2398642" y="6315463"/>
            <a:ext cx="7394713" cy="375921"/>
          </a:xfrm>
          <a:prstGeom prst="rect">
            <a:avLst/>
          </a:prstGeom>
          <a:noFill/>
        </p:spPr>
        <p:txBody>
          <a:bodyPr wrap="square" rtlCol="0">
            <a:spAutoFit/>
          </a:bodyPr>
          <a:lstStyle/>
          <a:p>
            <a:pPr algn="ctr"/>
            <a:r>
              <a:rPr lang="en-IN" dirty="0"/>
              <a:t>Confusion Matrix generated before Undersampling</a:t>
            </a:r>
          </a:p>
        </p:txBody>
      </p:sp>
      <p:sp>
        <p:nvSpPr>
          <p:cNvPr id="2" name="Rectangle 1">
            <a:extLst>
              <a:ext uri="{FF2B5EF4-FFF2-40B4-BE49-F238E27FC236}">
                <a16:creationId xmlns:a16="http://schemas.microsoft.com/office/drawing/2014/main" id="{188C9A65-1A4C-2AB0-D9FF-6257585B80EC}"/>
              </a:ext>
            </a:extLst>
          </p:cNvPr>
          <p:cNvSpPr/>
          <p:nvPr/>
        </p:nvSpPr>
        <p:spPr>
          <a:xfrm>
            <a:off x="1115324" y="283773"/>
            <a:ext cx="9961381" cy="923330"/>
          </a:xfrm>
          <a:prstGeom prst="rect">
            <a:avLst/>
          </a:prstGeom>
          <a:noFill/>
        </p:spPr>
        <p:txBody>
          <a:bodyPr wrap="none" lIns="91440" tIns="45720" rIns="91440" bIns="45720">
            <a:spAutoFit/>
          </a:bodyPr>
          <a:lstStyle/>
          <a:p>
            <a:pPr algn="ctr"/>
            <a:r>
              <a:rPr lang="en-US" sz="5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MODEL – EFFICIENTNETB0</a:t>
            </a:r>
          </a:p>
        </p:txBody>
      </p:sp>
      <p:pic>
        <p:nvPicPr>
          <p:cNvPr id="6" name="Picture 5">
            <a:extLst>
              <a:ext uri="{FF2B5EF4-FFF2-40B4-BE49-F238E27FC236}">
                <a16:creationId xmlns:a16="http://schemas.microsoft.com/office/drawing/2014/main" id="{3BEB82E9-BF7F-0EA3-322F-C5B2D1039C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9152" y="1598738"/>
            <a:ext cx="9193695" cy="4513051"/>
          </a:xfrm>
          <a:prstGeom prst="rect">
            <a:avLst/>
          </a:prstGeom>
        </p:spPr>
      </p:pic>
    </p:spTree>
    <p:extLst>
      <p:ext uri="{BB962C8B-B14F-4D97-AF65-F5344CB8AC3E}">
        <p14:creationId xmlns:p14="http://schemas.microsoft.com/office/powerpoint/2010/main" val="18570760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8EECC6-80DD-2408-0FC2-59207458B658}"/>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127893EF-DB46-306E-0FBA-9164AF43BEBE}"/>
              </a:ext>
            </a:extLst>
          </p:cNvPr>
          <p:cNvSpPr txBox="1"/>
          <p:nvPr/>
        </p:nvSpPr>
        <p:spPr>
          <a:xfrm>
            <a:off x="2398644" y="6414047"/>
            <a:ext cx="7394713" cy="375921"/>
          </a:xfrm>
          <a:prstGeom prst="rect">
            <a:avLst/>
          </a:prstGeom>
          <a:noFill/>
        </p:spPr>
        <p:txBody>
          <a:bodyPr wrap="square" rtlCol="0">
            <a:spAutoFit/>
          </a:bodyPr>
          <a:lstStyle/>
          <a:p>
            <a:pPr algn="ctr"/>
            <a:r>
              <a:rPr lang="en-IN" dirty="0"/>
              <a:t>Confusion Matrix generated after Undersampling</a:t>
            </a:r>
          </a:p>
        </p:txBody>
      </p:sp>
      <p:sp>
        <p:nvSpPr>
          <p:cNvPr id="2" name="Rectangle 1">
            <a:extLst>
              <a:ext uri="{FF2B5EF4-FFF2-40B4-BE49-F238E27FC236}">
                <a16:creationId xmlns:a16="http://schemas.microsoft.com/office/drawing/2014/main" id="{40A5DCA9-555C-0118-C56A-6D675B9AFCB5}"/>
              </a:ext>
            </a:extLst>
          </p:cNvPr>
          <p:cNvSpPr/>
          <p:nvPr/>
        </p:nvSpPr>
        <p:spPr>
          <a:xfrm>
            <a:off x="1115319" y="283773"/>
            <a:ext cx="9961381" cy="923330"/>
          </a:xfrm>
          <a:prstGeom prst="rect">
            <a:avLst/>
          </a:prstGeom>
          <a:noFill/>
        </p:spPr>
        <p:txBody>
          <a:bodyPr wrap="none" lIns="91440" tIns="45720" rIns="91440" bIns="45720">
            <a:spAutoFit/>
          </a:bodyPr>
          <a:lstStyle/>
          <a:p>
            <a:pPr algn="ctr"/>
            <a:r>
              <a:rPr lang="en-US" sz="5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MODEL – EFFICIENTNETB0</a:t>
            </a:r>
          </a:p>
        </p:txBody>
      </p:sp>
      <p:pic>
        <p:nvPicPr>
          <p:cNvPr id="6" name="Picture 5">
            <a:extLst>
              <a:ext uri="{FF2B5EF4-FFF2-40B4-BE49-F238E27FC236}">
                <a16:creationId xmlns:a16="http://schemas.microsoft.com/office/drawing/2014/main" id="{4AD43362-9A9D-C4B2-5E39-1405EBEE61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0491" y="1446712"/>
            <a:ext cx="9631017" cy="4727726"/>
          </a:xfrm>
          <a:prstGeom prst="rect">
            <a:avLst/>
          </a:prstGeom>
        </p:spPr>
      </p:pic>
    </p:spTree>
    <p:extLst>
      <p:ext uri="{BB962C8B-B14F-4D97-AF65-F5344CB8AC3E}">
        <p14:creationId xmlns:p14="http://schemas.microsoft.com/office/powerpoint/2010/main" val="25986122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B64BDFB-ECB0-58A1-1C17-64E50675FF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62868" y="0"/>
            <a:ext cx="5929132" cy="6858000"/>
          </a:xfrm>
          <a:prstGeom prst="rect">
            <a:avLst/>
          </a:prstGeom>
        </p:spPr>
      </p:pic>
      <p:sp>
        <p:nvSpPr>
          <p:cNvPr id="4" name="Rectangle 3">
            <a:extLst>
              <a:ext uri="{FF2B5EF4-FFF2-40B4-BE49-F238E27FC236}">
                <a16:creationId xmlns:a16="http://schemas.microsoft.com/office/drawing/2014/main" id="{3B331578-B1BD-EC13-0AA4-0ECBD4675A48}"/>
              </a:ext>
            </a:extLst>
          </p:cNvPr>
          <p:cNvSpPr/>
          <p:nvPr/>
        </p:nvSpPr>
        <p:spPr>
          <a:xfrm>
            <a:off x="565636" y="1690063"/>
            <a:ext cx="5327099" cy="3477875"/>
          </a:xfrm>
          <a:prstGeom prst="rect">
            <a:avLst/>
          </a:prstGeom>
          <a:noFill/>
        </p:spPr>
        <p:txBody>
          <a:bodyPr wrap="none" lIns="91440" tIns="45720" rIns="91440" bIns="45720">
            <a:spAutoFit/>
          </a:bodyPr>
          <a:lstStyle/>
          <a:p>
            <a:pPr algn="ctr"/>
            <a:r>
              <a:rPr lang="en-US" sz="4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CLASSIFICATION</a:t>
            </a:r>
          </a:p>
          <a:p>
            <a:pPr algn="ctr"/>
            <a:r>
              <a:rPr lang="en-US" sz="4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REPORT FOR</a:t>
            </a:r>
          </a:p>
          <a:p>
            <a:pPr algn="ctr"/>
            <a:r>
              <a:rPr lang="en-US" sz="4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MODEL TRAINED</a:t>
            </a:r>
          </a:p>
          <a:p>
            <a:pPr algn="ctr"/>
            <a:r>
              <a:rPr lang="en-US" sz="4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USING</a:t>
            </a:r>
          </a:p>
          <a:p>
            <a:pPr algn="ctr"/>
            <a:r>
              <a:rPr lang="en-US" sz="4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EFFICIENTNETB0</a:t>
            </a:r>
          </a:p>
        </p:txBody>
      </p:sp>
    </p:spTree>
    <p:extLst>
      <p:ext uri="{BB962C8B-B14F-4D97-AF65-F5344CB8AC3E}">
        <p14:creationId xmlns:p14="http://schemas.microsoft.com/office/powerpoint/2010/main" val="13423767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DA55A2-1300-4D6F-69A8-E3BCE39BD402}"/>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B4D2230F-C7C9-FC85-4C2C-F4DD6DFA215E}"/>
              </a:ext>
            </a:extLst>
          </p:cNvPr>
          <p:cNvSpPr txBox="1"/>
          <p:nvPr/>
        </p:nvSpPr>
        <p:spPr>
          <a:xfrm>
            <a:off x="2398642" y="6315463"/>
            <a:ext cx="7394713" cy="375921"/>
          </a:xfrm>
          <a:prstGeom prst="rect">
            <a:avLst/>
          </a:prstGeom>
          <a:noFill/>
        </p:spPr>
        <p:txBody>
          <a:bodyPr wrap="square" rtlCol="0">
            <a:spAutoFit/>
          </a:bodyPr>
          <a:lstStyle/>
          <a:p>
            <a:pPr algn="ctr"/>
            <a:r>
              <a:rPr lang="en-IN" dirty="0"/>
              <a:t>Confusion Matrix for model trained using ResNet50</a:t>
            </a:r>
          </a:p>
        </p:txBody>
      </p:sp>
      <p:sp>
        <p:nvSpPr>
          <p:cNvPr id="2" name="Rectangle 1">
            <a:extLst>
              <a:ext uri="{FF2B5EF4-FFF2-40B4-BE49-F238E27FC236}">
                <a16:creationId xmlns:a16="http://schemas.microsoft.com/office/drawing/2014/main" id="{4AFA2F09-0203-6DB8-2EE4-B420776D97D1}"/>
              </a:ext>
            </a:extLst>
          </p:cNvPr>
          <p:cNvSpPr/>
          <p:nvPr/>
        </p:nvSpPr>
        <p:spPr>
          <a:xfrm>
            <a:off x="2481881" y="283773"/>
            <a:ext cx="7228261" cy="923330"/>
          </a:xfrm>
          <a:prstGeom prst="rect">
            <a:avLst/>
          </a:prstGeom>
          <a:noFill/>
        </p:spPr>
        <p:txBody>
          <a:bodyPr wrap="none" lIns="91440" tIns="45720" rIns="91440" bIns="45720">
            <a:spAutoFit/>
          </a:bodyPr>
          <a:lstStyle/>
          <a:p>
            <a:pPr algn="ctr"/>
            <a:r>
              <a:rPr lang="en-US" sz="5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MODEL – RESNET50</a:t>
            </a:r>
          </a:p>
        </p:txBody>
      </p:sp>
      <p:pic>
        <p:nvPicPr>
          <p:cNvPr id="8" name="Picture 7">
            <a:extLst>
              <a:ext uri="{FF2B5EF4-FFF2-40B4-BE49-F238E27FC236}">
                <a16:creationId xmlns:a16="http://schemas.microsoft.com/office/drawing/2014/main" id="{AD0F88E1-8CB6-1184-BA99-BB89B578ED70}"/>
              </a:ext>
            </a:extLst>
          </p:cNvPr>
          <p:cNvPicPr>
            <a:picLocks noChangeAspect="1"/>
          </p:cNvPicPr>
          <p:nvPr/>
        </p:nvPicPr>
        <p:blipFill>
          <a:blip r:embed="rId2">
            <a:extLst>
              <a:ext uri="{28A0092B-C50C-407E-A947-70E740481C1C}">
                <a14:useLocalDpi xmlns:a14="http://schemas.microsoft.com/office/drawing/2010/main" val="0"/>
              </a:ext>
            </a:extLst>
          </a:blip>
          <a:srcRect b="24203"/>
          <a:stretch/>
        </p:blipFill>
        <p:spPr>
          <a:xfrm>
            <a:off x="2697577" y="1562543"/>
            <a:ext cx="6796847" cy="4397480"/>
          </a:xfrm>
          <a:prstGeom prst="rect">
            <a:avLst/>
          </a:prstGeom>
        </p:spPr>
      </p:pic>
    </p:spTree>
    <p:extLst>
      <p:ext uri="{BB962C8B-B14F-4D97-AF65-F5344CB8AC3E}">
        <p14:creationId xmlns:p14="http://schemas.microsoft.com/office/powerpoint/2010/main" val="40836955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30EFC1-31CF-DE51-FB27-EF11ECBC2514}"/>
              </a:ext>
            </a:extLst>
          </p:cNvPr>
          <p:cNvSpPr txBox="1"/>
          <p:nvPr/>
        </p:nvSpPr>
        <p:spPr>
          <a:xfrm>
            <a:off x="2398644" y="6414047"/>
            <a:ext cx="7394713" cy="375921"/>
          </a:xfrm>
          <a:prstGeom prst="rect">
            <a:avLst/>
          </a:prstGeom>
          <a:noFill/>
        </p:spPr>
        <p:txBody>
          <a:bodyPr wrap="square" rtlCol="0">
            <a:spAutoFit/>
          </a:bodyPr>
          <a:lstStyle/>
          <a:p>
            <a:pPr algn="ctr"/>
            <a:r>
              <a:rPr lang="en-IN" dirty="0"/>
              <a:t>Confusion Matrix for Model Trained Using MobileNetV2</a:t>
            </a:r>
          </a:p>
        </p:txBody>
      </p:sp>
      <p:sp>
        <p:nvSpPr>
          <p:cNvPr id="2" name="Rectangle 1">
            <a:extLst>
              <a:ext uri="{FF2B5EF4-FFF2-40B4-BE49-F238E27FC236}">
                <a16:creationId xmlns:a16="http://schemas.microsoft.com/office/drawing/2014/main" id="{86B20340-B392-67B7-B695-36CE6F3F35DF}"/>
              </a:ext>
            </a:extLst>
          </p:cNvPr>
          <p:cNvSpPr/>
          <p:nvPr/>
        </p:nvSpPr>
        <p:spPr>
          <a:xfrm>
            <a:off x="1650718" y="283773"/>
            <a:ext cx="8890575" cy="923330"/>
          </a:xfrm>
          <a:prstGeom prst="rect">
            <a:avLst/>
          </a:prstGeom>
          <a:noFill/>
        </p:spPr>
        <p:txBody>
          <a:bodyPr wrap="none" lIns="91440" tIns="45720" rIns="91440" bIns="45720">
            <a:spAutoFit/>
          </a:bodyPr>
          <a:lstStyle/>
          <a:p>
            <a:pPr algn="ctr"/>
            <a:r>
              <a:rPr lang="en-US" sz="5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MODEL - MOBILENETV2</a:t>
            </a:r>
          </a:p>
        </p:txBody>
      </p:sp>
      <p:pic>
        <p:nvPicPr>
          <p:cNvPr id="6" name="Picture 5">
            <a:extLst>
              <a:ext uri="{FF2B5EF4-FFF2-40B4-BE49-F238E27FC236}">
                <a16:creationId xmlns:a16="http://schemas.microsoft.com/office/drawing/2014/main" id="{23389ABD-3B50-CB99-CEEB-38B9B71AE9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8786" y="1372242"/>
            <a:ext cx="9934429" cy="4876666"/>
          </a:xfrm>
          <a:prstGeom prst="rect">
            <a:avLst/>
          </a:prstGeom>
        </p:spPr>
      </p:pic>
    </p:spTree>
    <p:extLst>
      <p:ext uri="{BB962C8B-B14F-4D97-AF65-F5344CB8AC3E}">
        <p14:creationId xmlns:p14="http://schemas.microsoft.com/office/powerpoint/2010/main" val="35840293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A84F00-7B20-708F-160D-10E7ADA419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A95750-83E7-FFF1-243C-F41A0B8184AB}"/>
              </a:ext>
            </a:extLst>
          </p:cNvPr>
          <p:cNvSpPr>
            <a:spLocks noGrp="1"/>
          </p:cNvSpPr>
          <p:nvPr>
            <p:ph type="title"/>
          </p:nvPr>
        </p:nvSpPr>
        <p:spPr/>
        <p:txBody>
          <a:bodyPr/>
          <a:lstStyle/>
          <a:p>
            <a:pPr algn="ctr"/>
            <a:r>
              <a:rPr lang="en-IN" b="1" dirty="0">
                <a:latin typeface="Bahnschrift Condensed" panose="020B0502040204020203" pitchFamily="34" charset="0"/>
              </a:rPr>
              <a:t>INTRODUCTION</a:t>
            </a:r>
          </a:p>
        </p:txBody>
      </p:sp>
      <p:sp>
        <p:nvSpPr>
          <p:cNvPr id="3" name="Content Placeholder 2">
            <a:extLst>
              <a:ext uri="{FF2B5EF4-FFF2-40B4-BE49-F238E27FC236}">
                <a16:creationId xmlns:a16="http://schemas.microsoft.com/office/drawing/2014/main" id="{2478740D-A943-EFE3-7BE4-156F37B32444}"/>
              </a:ext>
            </a:extLst>
          </p:cNvPr>
          <p:cNvSpPr>
            <a:spLocks noGrp="1"/>
          </p:cNvSpPr>
          <p:nvPr>
            <p:ph idx="1"/>
          </p:nvPr>
        </p:nvSpPr>
        <p:spPr>
          <a:xfrm>
            <a:off x="4989444" y="347207"/>
            <a:ext cx="6589643" cy="6163585"/>
          </a:xfrm>
        </p:spPr>
        <p:txBody>
          <a:bodyPr>
            <a:noAutofit/>
          </a:bodyPr>
          <a:lstStyle/>
          <a:p>
            <a:pPr algn="just" fontAlgn="base"/>
            <a:r>
              <a:rPr lang="en-US" sz="2000" dirty="0"/>
              <a:t>Agriculture is one of the most difficult fields to contain for the purpose of Statistical Quantification.</a:t>
            </a:r>
          </a:p>
          <a:p>
            <a:pPr algn="just" fontAlgn="base"/>
            <a:r>
              <a:rPr lang="en-US" sz="2000" dirty="0"/>
              <a:t>Even within a single field, conditions are always changing from one section to the next. Growers may feel their prospects are Good for an upcoming Harvest, but until that day arrives, the outcome will always be uncertain.</a:t>
            </a:r>
          </a:p>
          <a:p>
            <a:pPr algn="just" fontAlgn="base"/>
            <a:r>
              <a:rPr lang="en-US" sz="2000" dirty="0"/>
              <a:t>Today, more investment and innovation is needed in agriculture to feed more than 10 billion people by 2050.</a:t>
            </a:r>
          </a:p>
          <a:p>
            <a:pPr algn="just" fontAlgn="base"/>
            <a:r>
              <a:rPr lang="en-US" sz="2000" dirty="0"/>
              <a:t>The fourth agricultural revolution is already on its way.</a:t>
            </a:r>
          </a:p>
        </p:txBody>
      </p:sp>
    </p:spTree>
    <p:extLst>
      <p:ext uri="{BB962C8B-B14F-4D97-AF65-F5344CB8AC3E}">
        <p14:creationId xmlns:p14="http://schemas.microsoft.com/office/powerpoint/2010/main" val="16935530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1A2E98-CB31-792F-8F60-EBD8606ADE68}"/>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8A877A66-B14A-51D2-9F02-8BF1C9C8DC70}"/>
              </a:ext>
            </a:extLst>
          </p:cNvPr>
          <p:cNvSpPr/>
          <p:nvPr/>
        </p:nvSpPr>
        <p:spPr>
          <a:xfrm>
            <a:off x="737800" y="2151728"/>
            <a:ext cx="3869584" cy="2554545"/>
          </a:xfrm>
          <a:prstGeom prst="rect">
            <a:avLst/>
          </a:prstGeom>
          <a:noFill/>
        </p:spPr>
        <p:txBody>
          <a:bodyPr wrap="none" lIns="91440" tIns="45720" rIns="91440" bIns="45720">
            <a:spAutoFit/>
          </a:bodyPr>
          <a:lstStyle/>
          <a:p>
            <a:pPr algn="ctr"/>
            <a:r>
              <a:rPr lang="en-US" sz="32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CLASSIFICATION</a:t>
            </a:r>
          </a:p>
          <a:p>
            <a:pPr algn="ctr"/>
            <a:r>
              <a:rPr lang="en-US" sz="32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REPORT FOR</a:t>
            </a:r>
          </a:p>
          <a:p>
            <a:pPr algn="ctr"/>
            <a:r>
              <a:rPr lang="en-US" sz="32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MODEL TRAINED</a:t>
            </a:r>
          </a:p>
          <a:p>
            <a:pPr algn="ctr"/>
            <a:r>
              <a:rPr lang="en-US" sz="32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USING</a:t>
            </a:r>
          </a:p>
          <a:p>
            <a:pPr algn="ctr"/>
            <a:r>
              <a:rPr lang="en-US" sz="32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MOBILENETV2</a:t>
            </a:r>
          </a:p>
        </p:txBody>
      </p:sp>
      <p:pic>
        <p:nvPicPr>
          <p:cNvPr id="5" name="Picture 4">
            <a:extLst>
              <a:ext uri="{FF2B5EF4-FFF2-40B4-BE49-F238E27FC236}">
                <a16:creationId xmlns:a16="http://schemas.microsoft.com/office/drawing/2014/main" id="{02F842D2-2EF0-9ADA-CA12-87A43F6CF6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5865" y="4970"/>
            <a:ext cx="6976135" cy="6833151"/>
          </a:xfrm>
          <a:prstGeom prst="rect">
            <a:avLst/>
          </a:prstGeom>
        </p:spPr>
      </p:pic>
    </p:spTree>
    <p:extLst>
      <p:ext uri="{BB962C8B-B14F-4D97-AF65-F5344CB8AC3E}">
        <p14:creationId xmlns:p14="http://schemas.microsoft.com/office/powerpoint/2010/main" val="21777087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DB8A-B4F9-257F-E6A3-AF08718B4DDD}"/>
              </a:ext>
            </a:extLst>
          </p:cNvPr>
          <p:cNvSpPr>
            <a:spLocks noGrp="1"/>
          </p:cNvSpPr>
          <p:nvPr>
            <p:ph type="title"/>
          </p:nvPr>
        </p:nvSpPr>
        <p:spPr/>
        <p:txBody>
          <a:bodyPr/>
          <a:lstStyle/>
          <a:p>
            <a:r>
              <a:rPr lang="en-IN" b="1" dirty="0">
                <a:latin typeface="Bahnschrift Condensed" panose="020B0502040204020203" pitchFamily="34" charset="0"/>
              </a:rPr>
              <a:t>MODEL PERFORMANCE COMPARISON</a:t>
            </a:r>
          </a:p>
        </p:txBody>
      </p:sp>
      <p:graphicFrame>
        <p:nvGraphicFramePr>
          <p:cNvPr id="6" name="Content Placeholder 5">
            <a:extLst>
              <a:ext uri="{FF2B5EF4-FFF2-40B4-BE49-F238E27FC236}">
                <a16:creationId xmlns:a16="http://schemas.microsoft.com/office/drawing/2014/main" id="{2B3C21B6-C9BF-E293-1CA8-AEA9BA35A770}"/>
              </a:ext>
            </a:extLst>
          </p:cNvPr>
          <p:cNvGraphicFramePr>
            <a:graphicFrameLocks noGrp="1"/>
          </p:cNvGraphicFramePr>
          <p:nvPr>
            <p:ph idx="1"/>
            <p:extLst>
              <p:ext uri="{D42A27DB-BD31-4B8C-83A1-F6EECF244321}">
                <p14:modId xmlns:p14="http://schemas.microsoft.com/office/powerpoint/2010/main" val="2476796548"/>
              </p:ext>
            </p:extLst>
          </p:nvPr>
        </p:nvGraphicFramePr>
        <p:xfrm>
          <a:off x="4949135" y="866565"/>
          <a:ext cx="6902131" cy="1483360"/>
        </p:xfrm>
        <a:graphic>
          <a:graphicData uri="http://schemas.openxmlformats.org/drawingml/2006/table">
            <a:tbl>
              <a:tblPr firstRow="1" bandRow="1">
                <a:tableStyleId>{5C22544A-7EE6-4342-B048-85BDC9FD1C3A}</a:tableStyleId>
              </a:tblPr>
              <a:tblGrid>
                <a:gridCol w="1876743">
                  <a:extLst>
                    <a:ext uri="{9D8B030D-6E8A-4147-A177-3AD203B41FA5}">
                      <a16:colId xmlns:a16="http://schemas.microsoft.com/office/drawing/2014/main" val="1928451467"/>
                    </a:ext>
                  </a:extLst>
                </a:gridCol>
                <a:gridCol w="1256347">
                  <a:extLst>
                    <a:ext uri="{9D8B030D-6E8A-4147-A177-3AD203B41FA5}">
                      <a16:colId xmlns:a16="http://schemas.microsoft.com/office/drawing/2014/main" val="3729035889"/>
                    </a:ext>
                  </a:extLst>
                </a:gridCol>
                <a:gridCol w="1256347">
                  <a:extLst>
                    <a:ext uri="{9D8B030D-6E8A-4147-A177-3AD203B41FA5}">
                      <a16:colId xmlns:a16="http://schemas.microsoft.com/office/drawing/2014/main" val="1850804026"/>
                    </a:ext>
                  </a:extLst>
                </a:gridCol>
                <a:gridCol w="1256347">
                  <a:extLst>
                    <a:ext uri="{9D8B030D-6E8A-4147-A177-3AD203B41FA5}">
                      <a16:colId xmlns:a16="http://schemas.microsoft.com/office/drawing/2014/main" val="1352913669"/>
                    </a:ext>
                  </a:extLst>
                </a:gridCol>
                <a:gridCol w="1256347">
                  <a:extLst>
                    <a:ext uri="{9D8B030D-6E8A-4147-A177-3AD203B41FA5}">
                      <a16:colId xmlns:a16="http://schemas.microsoft.com/office/drawing/2014/main" val="4020908469"/>
                    </a:ext>
                  </a:extLst>
                </a:gridCol>
              </a:tblGrid>
              <a:tr h="370840">
                <a:tc>
                  <a:txBody>
                    <a:bodyPr/>
                    <a:lstStyle/>
                    <a:p>
                      <a:r>
                        <a:rPr lang="en-IN"/>
                        <a:t>Model</a:t>
                      </a:r>
                    </a:p>
                  </a:txBody>
                  <a:tcPr anchor="ctr"/>
                </a:tc>
                <a:tc>
                  <a:txBody>
                    <a:bodyPr/>
                    <a:lstStyle/>
                    <a:p>
                      <a:r>
                        <a:rPr lang="en-IN"/>
                        <a:t>Accuracy</a:t>
                      </a:r>
                    </a:p>
                  </a:txBody>
                  <a:tcPr anchor="ctr"/>
                </a:tc>
                <a:tc>
                  <a:txBody>
                    <a:bodyPr/>
                    <a:lstStyle/>
                    <a:p>
                      <a:r>
                        <a:rPr lang="en-IN"/>
                        <a:t>Precision</a:t>
                      </a:r>
                    </a:p>
                  </a:txBody>
                  <a:tcPr anchor="ctr"/>
                </a:tc>
                <a:tc>
                  <a:txBody>
                    <a:bodyPr/>
                    <a:lstStyle/>
                    <a:p>
                      <a:r>
                        <a:rPr lang="en-IN"/>
                        <a:t>Recall</a:t>
                      </a:r>
                    </a:p>
                  </a:txBody>
                  <a:tcPr anchor="ctr"/>
                </a:tc>
                <a:tc>
                  <a:txBody>
                    <a:bodyPr/>
                    <a:lstStyle/>
                    <a:p>
                      <a:r>
                        <a:rPr lang="en-IN"/>
                        <a:t>F1-score</a:t>
                      </a:r>
                    </a:p>
                  </a:txBody>
                  <a:tcPr anchor="ctr"/>
                </a:tc>
                <a:extLst>
                  <a:ext uri="{0D108BD9-81ED-4DB2-BD59-A6C34878D82A}">
                    <a16:rowId xmlns:a16="http://schemas.microsoft.com/office/drawing/2014/main" val="3249333612"/>
                  </a:ext>
                </a:extLst>
              </a:tr>
              <a:tr h="370840">
                <a:tc>
                  <a:txBody>
                    <a:bodyPr/>
                    <a:lstStyle/>
                    <a:p>
                      <a:r>
                        <a:rPr lang="en-IN" b="1"/>
                        <a:t>MobileNetV2</a:t>
                      </a:r>
                      <a:endParaRPr lang="en-IN"/>
                    </a:p>
                  </a:txBody>
                  <a:tcPr anchor="ctr"/>
                </a:tc>
                <a:tc>
                  <a:txBody>
                    <a:bodyPr/>
                    <a:lstStyle/>
                    <a:p>
                      <a:r>
                        <a:rPr lang="en-IN" b="0" dirty="0"/>
                        <a:t>89%</a:t>
                      </a:r>
                    </a:p>
                  </a:txBody>
                  <a:tcPr anchor="ctr"/>
                </a:tc>
                <a:tc>
                  <a:txBody>
                    <a:bodyPr/>
                    <a:lstStyle/>
                    <a:p>
                      <a:r>
                        <a:rPr lang="en-IN" b="0" dirty="0"/>
                        <a:t>88%</a:t>
                      </a:r>
                    </a:p>
                  </a:txBody>
                  <a:tcPr anchor="ctr"/>
                </a:tc>
                <a:tc>
                  <a:txBody>
                    <a:bodyPr/>
                    <a:lstStyle/>
                    <a:p>
                      <a:r>
                        <a:rPr lang="en-IN" b="0" dirty="0"/>
                        <a:t>86%</a:t>
                      </a:r>
                    </a:p>
                  </a:txBody>
                  <a:tcPr anchor="ctr"/>
                </a:tc>
                <a:tc>
                  <a:txBody>
                    <a:bodyPr/>
                    <a:lstStyle/>
                    <a:p>
                      <a:r>
                        <a:rPr lang="en-IN" b="0" dirty="0"/>
                        <a:t>86%</a:t>
                      </a:r>
                    </a:p>
                  </a:txBody>
                  <a:tcPr anchor="ctr"/>
                </a:tc>
                <a:extLst>
                  <a:ext uri="{0D108BD9-81ED-4DB2-BD59-A6C34878D82A}">
                    <a16:rowId xmlns:a16="http://schemas.microsoft.com/office/drawing/2014/main" val="1712121146"/>
                  </a:ext>
                </a:extLst>
              </a:tr>
              <a:tr h="370840">
                <a:tc>
                  <a:txBody>
                    <a:bodyPr/>
                    <a:lstStyle/>
                    <a:p>
                      <a:r>
                        <a:rPr lang="en-IN" b="1"/>
                        <a:t>EfficientNetB0</a:t>
                      </a:r>
                      <a:endParaRPr lang="en-IN"/>
                    </a:p>
                  </a:txBody>
                  <a:tcPr anchor="ctr"/>
                </a:tc>
                <a:tc>
                  <a:txBody>
                    <a:bodyPr/>
                    <a:lstStyle/>
                    <a:p>
                      <a:r>
                        <a:rPr lang="en-IN" b="0" dirty="0"/>
                        <a:t>92%</a:t>
                      </a:r>
                    </a:p>
                  </a:txBody>
                  <a:tcPr anchor="ctr"/>
                </a:tc>
                <a:tc>
                  <a:txBody>
                    <a:bodyPr/>
                    <a:lstStyle/>
                    <a:p>
                      <a:r>
                        <a:rPr lang="en-IN" b="0" dirty="0"/>
                        <a:t>92%</a:t>
                      </a:r>
                    </a:p>
                  </a:txBody>
                  <a:tcPr anchor="ctr"/>
                </a:tc>
                <a:tc>
                  <a:txBody>
                    <a:bodyPr/>
                    <a:lstStyle/>
                    <a:p>
                      <a:r>
                        <a:rPr lang="en-IN" b="0" dirty="0"/>
                        <a:t>91%</a:t>
                      </a:r>
                    </a:p>
                  </a:txBody>
                  <a:tcPr anchor="ctr"/>
                </a:tc>
                <a:tc>
                  <a:txBody>
                    <a:bodyPr/>
                    <a:lstStyle/>
                    <a:p>
                      <a:r>
                        <a:rPr lang="en-IN" b="0" dirty="0"/>
                        <a:t>90%</a:t>
                      </a:r>
                    </a:p>
                  </a:txBody>
                  <a:tcPr anchor="ctr"/>
                </a:tc>
                <a:extLst>
                  <a:ext uri="{0D108BD9-81ED-4DB2-BD59-A6C34878D82A}">
                    <a16:rowId xmlns:a16="http://schemas.microsoft.com/office/drawing/2014/main" val="3425383989"/>
                  </a:ext>
                </a:extLst>
              </a:tr>
              <a:tr h="370840">
                <a:tc>
                  <a:txBody>
                    <a:bodyPr/>
                    <a:lstStyle/>
                    <a:p>
                      <a:r>
                        <a:rPr lang="en-IN" b="1"/>
                        <a:t>ResNet50</a:t>
                      </a:r>
                      <a:endParaRPr lang="en-IN"/>
                    </a:p>
                  </a:txBody>
                  <a:tcPr anchor="ctr"/>
                </a:tc>
                <a:tc>
                  <a:txBody>
                    <a:bodyPr/>
                    <a:lstStyle/>
                    <a:p>
                      <a:r>
                        <a:rPr lang="en-IN" b="0" dirty="0"/>
                        <a:t>74%</a:t>
                      </a:r>
                    </a:p>
                  </a:txBody>
                  <a:tcPr anchor="ctr"/>
                </a:tc>
                <a:tc>
                  <a:txBody>
                    <a:bodyPr/>
                    <a:lstStyle/>
                    <a:p>
                      <a:r>
                        <a:rPr lang="en-IN" b="0" dirty="0"/>
                        <a:t>72%</a:t>
                      </a:r>
                    </a:p>
                  </a:txBody>
                  <a:tcPr anchor="ctr"/>
                </a:tc>
                <a:tc>
                  <a:txBody>
                    <a:bodyPr/>
                    <a:lstStyle/>
                    <a:p>
                      <a:r>
                        <a:rPr lang="en-IN" b="0" dirty="0"/>
                        <a:t>71%</a:t>
                      </a:r>
                    </a:p>
                  </a:txBody>
                  <a:tcPr anchor="ctr"/>
                </a:tc>
                <a:tc>
                  <a:txBody>
                    <a:bodyPr/>
                    <a:lstStyle/>
                    <a:p>
                      <a:r>
                        <a:rPr lang="en-IN" b="0" dirty="0"/>
                        <a:t>73%</a:t>
                      </a:r>
                    </a:p>
                  </a:txBody>
                  <a:tcPr anchor="ctr"/>
                </a:tc>
                <a:extLst>
                  <a:ext uri="{0D108BD9-81ED-4DB2-BD59-A6C34878D82A}">
                    <a16:rowId xmlns:a16="http://schemas.microsoft.com/office/drawing/2014/main" val="171305962"/>
                  </a:ext>
                </a:extLst>
              </a:tr>
            </a:tbl>
          </a:graphicData>
        </a:graphic>
      </p:graphicFrame>
      <p:sp>
        <p:nvSpPr>
          <p:cNvPr id="3" name="Content Placeholder 2">
            <a:extLst>
              <a:ext uri="{FF2B5EF4-FFF2-40B4-BE49-F238E27FC236}">
                <a16:creationId xmlns:a16="http://schemas.microsoft.com/office/drawing/2014/main" id="{6085D224-C62A-09ED-31FA-B0459EC67330}"/>
              </a:ext>
            </a:extLst>
          </p:cNvPr>
          <p:cNvSpPr txBox="1">
            <a:spLocks/>
          </p:cNvSpPr>
          <p:nvPr/>
        </p:nvSpPr>
        <p:spPr>
          <a:xfrm>
            <a:off x="5118447" y="2723322"/>
            <a:ext cx="6281873" cy="3328486"/>
          </a:xfrm>
          <a:prstGeom prst="rect">
            <a:avLst/>
          </a:prstGeom>
        </p:spPr>
        <p:txBody>
          <a:bodyPr vert="horz" lIns="91440" tIns="45720" rIns="91440" bIns="45720" rtlCol="0" anchor="ctr">
            <a:norm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a:lstStyle>
          <a:p>
            <a:pPr algn="just"/>
            <a:r>
              <a:rPr lang="en-US" dirty="0"/>
              <a:t>EfficientNetB0 achieved the highest scores across all metrics, demonstrating its ability to generalize well even with fewer training epochs.</a:t>
            </a:r>
          </a:p>
          <a:p>
            <a:pPr algn="just"/>
            <a:r>
              <a:rPr lang="en-US" dirty="0"/>
              <a:t>MobileNetV2 followed closely, maintaining strong precision and recall while being lightweight and efficient.</a:t>
            </a:r>
          </a:p>
          <a:p>
            <a:pPr algn="just"/>
            <a:r>
              <a:rPr lang="en-US" dirty="0"/>
              <a:t>ResNet50 lagged behind with lower performance, likely due to its deeper architecture requiring more fine-tuning and computational resources.</a:t>
            </a:r>
          </a:p>
        </p:txBody>
      </p:sp>
    </p:spTree>
    <p:extLst>
      <p:ext uri="{BB962C8B-B14F-4D97-AF65-F5344CB8AC3E}">
        <p14:creationId xmlns:p14="http://schemas.microsoft.com/office/powerpoint/2010/main" val="41168556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76847D-6A6C-4326-3170-7BD9954C44F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AF682F-EA85-181A-92D8-B403AB8DF2E1}"/>
              </a:ext>
            </a:extLst>
          </p:cNvPr>
          <p:cNvSpPr>
            <a:spLocks noGrp="1"/>
          </p:cNvSpPr>
          <p:nvPr>
            <p:ph type="title"/>
          </p:nvPr>
        </p:nvSpPr>
        <p:spPr/>
        <p:txBody>
          <a:bodyPr>
            <a:normAutofit/>
          </a:bodyPr>
          <a:lstStyle/>
          <a:p>
            <a:r>
              <a:rPr lang="en-IN" sz="5400" dirty="0">
                <a:latin typeface="Bahnschrift Condensed" panose="020B0502040204020203" pitchFamily="34" charset="0"/>
              </a:rPr>
              <a:t>TRANSFER LEARNING APPROACH</a:t>
            </a:r>
            <a:endParaRPr lang="en-IN" sz="5400" b="1" dirty="0">
              <a:latin typeface="Bahnschrift Condensed" panose="020B0502040204020203" pitchFamily="34" charset="0"/>
            </a:endParaRPr>
          </a:p>
        </p:txBody>
      </p:sp>
      <p:sp>
        <p:nvSpPr>
          <p:cNvPr id="3" name="Text Placeholder 2">
            <a:extLst>
              <a:ext uri="{FF2B5EF4-FFF2-40B4-BE49-F238E27FC236}">
                <a16:creationId xmlns:a16="http://schemas.microsoft.com/office/drawing/2014/main" id="{7A8E3432-DE94-2731-DD43-E6F83B6D9708}"/>
              </a:ext>
            </a:extLst>
          </p:cNvPr>
          <p:cNvSpPr>
            <a:spLocks noGrp="1"/>
          </p:cNvSpPr>
          <p:nvPr>
            <p:ph type="body" idx="1"/>
          </p:nvPr>
        </p:nvSpPr>
        <p:spPr/>
        <p:txBody>
          <a:bodyPr>
            <a:normAutofit/>
          </a:bodyPr>
          <a:lstStyle/>
          <a:p>
            <a:r>
              <a:rPr lang="en-IN" sz="2000" dirty="0">
                <a:latin typeface="Bahnschrift Condensed" panose="020B0502040204020203" pitchFamily="34" charset="0"/>
              </a:rPr>
              <a:t>FOR OBJECT DETECTION AND IMAGE SEGMENTATION</a:t>
            </a:r>
          </a:p>
        </p:txBody>
      </p:sp>
    </p:spTree>
    <p:extLst>
      <p:ext uri="{BB962C8B-B14F-4D97-AF65-F5344CB8AC3E}">
        <p14:creationId xmlns:p14="http://schemas.microsoft.com/office/powerpoint/2010/main" val="31684585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3A93A-9E9E-B84B-C352-B53B3DDC280E}"/>
              </a:ext>
            </a:extLst>
          </p:cNvPr>
          <p:cNvSpPr>
            <a:spLocks noGrp="1"/>
          </p:cNvSpPr>
          <p:nvPr>
            <p:ph type="title"/>
          </p:nvPr>
        </p:nvSpPr>
        <p:spPr/>
        <p:txBody>
          <a:bodyPr/>
          <a:lstStyle/>
          <a:p>
            <a:r>
              <a:rPr lang="en-IN" b="1" dirty="0">
                <a:latin typeface="Bahnschrift Condensed" panose="020B0502040204020203" pitchFamily="34" charset="0"/>
              </a:rPr>
              <a:t>OBJECT DETECTION AND INSTANCE SEGMENTATION</a:t>
            </a:r>
          </a:p>
        </p:txBody>
      </p:sp>
      <p:graphicFrame>
        <p:nvGraphicFramePr>
          <p:cNvPr id="6" name="Content Placeholder 5">
            <a:extLst>
              <a:ext uri="{FF2B5EF4-FFF2-40B4-BE49-F238E27FC236}">
                <a16:creationId xmlns:a16="http://schemas.microsoft.com/office/drawing/2014/main" id="{0CE7992D-22A1-5BE2-858D-764A298EED5E}"/>
              </a:ext>
            </a:extLst>
          </p:cNvPr>
          <p:cNvGraphicFramePr>
            <a:graphicFrameLocks noGrp="1"/>
          </p:cNvGraphicFramePr>
          <p:nvPr>
            <p:ph idx="1"/>
            <p:extLst>
              <p:ext uri="{D42A27DB-BD31-4B8C-83A1-F6EECF244321}">
                <p14:modId xmlns:p14="http://schemas.microsoft.com/office/powerpoint/2010/main" val="1867801258"/>
              </p:ext>
            </p:extLst>
          </p:nvPr>
        </p:nvGraphicFramePr>
        <p:xfrm>
          <a:off x="5118100" y="1734820"/>
          <a:ext cx="6281736" cy="3388360"/>
        </p:xfrm>
        <a:graphic>
          <a:graphicData uri="http://schemas.openxmlformats.org/drawingml/2006/table">
            <a:tbl>
              <a:tblPr firstRow="1" bandRow="1">
                <a:tableStyleId>{5C22544A-7EE6-4342-B048-85BDC9FD1C3A}</a:tableStyleId>
              </a:tblPr>
              <a:tblGrid>
                <a:gridCol w="2093912">
                  <a:extLst>
                    <a:ext uri="{9D8B030D-6E8A-4147-A177-3AD203B41FA5}">
                      <a16:colId xmlns:a16="http://schemas.microsoft.com/office/drawing/2014/main" val="191428047"/>
                    </a:ext>
                  </a:extLst>
                </a:gridCol>
                <a:gridCol w="2093912">
                  <a:extLst>
                    <a:ext uri="{9D8B030D-6E8A-4147-A177-3AD203B41FA5}">
                      <a16:colId xmlns:a16="http://schemas.microsoft.com/office/drawing/2014/main" val="1659710875"/>
                    </a:ext>
                  </a:extLst>
                </a:gridCol>
                <a:gridCol w="2093912">
                  <a:extLst>
                    <a:ext uri="{9D8B030D-6E8A-4147-A177-3AD203B41FA5}">
                      <a16:colId xmlns:a16="http://schemas.microsoft.com/office/drawing/2014/main" val="2056306238"/>
                    </a:ext>
                  </a:extLst>
                </a:gridCol>
              </a:tblGrid>
              <a:tr h="370840">
                <a:tc>
                  <a:txBody>
                    <a:bodyPr/>
                    <a:lstStyle/>
                    <a:p>
                      <a:r>
                        <a:rPr lang="en-IN" dirty="0"/>
                        <a:t>Task Type</a:t>
                      </a:r>
                    </a:p>
                  </a:txBody>
                  <a:tcPr anchor="ctr"/>
                </a:tc>
                <a:tc>
                  <a:txBody>
                    <a:bodyPr/>
                    <a:lstStyle/>
                    <a:p>
                      <a:r>
                        <a:rPr lang="en-IN"/>
                        <a:t>What it does</a:t>
                      </a:r>
                    </a:p>
                  </a:txBody>
                  <a:tcPr anchor="ctr"/>
                </a:tc>
                <a:tc>
                  <a:txBody>
                    <a:bodyPr/>
                    <a:lstStyle/>
                    <a:p>
                      <a:r>
                        <a:rPr lang="en-IN"/>
                        <a:t>Example Output</a:t>
                      </a:r>
                    </a:p>
                  </a:txBody>
                  <a:tcPr anchor="ctr"/>
                </a:tc>
                <a:extLst>
                  <a:ext uri="{0D108BD9-81ED-4DB2-BD59-A6C34878D82A}">
                    <a16:rowId xmlns:a16="http://schemas.microsoft.com/office/drawing/2014/main" val="3082793435"/>
                  </a:ext>
                </a:extLst>
              </a:tr>
              <a:tr h="370840">
                <a:tc>
                  <a:txBody>
                    <a:bodyPr/>
                    <a:lstStyle/>
                    <a:p>
                      <a:r>
                        <a:rPr lang="en-IN" b="1"/>
                        <a:t>Image Classification</a:t>
                      </a:r>
                      <a:endParaRPr lang="en-IN"/>
                    </a:p>
                  </a:txBody>
                  <a:tcPr anchor="ctr"/>
                </a:tc>
                <a:tc>
                  <a:txBody>
                    <a:bodyPr/>
                    <a:lstStyle/>
                    <a:p>
                      <a:r>
                        <a:rPr lang="en-US"/>
                        <a:t>"This is an image of a diseased leaf"</a:t>
                      </a:r>
                    </a:p>
                  </a:txBody>
                  <a:tcPr anchor="ctr"/>
                </a:tc>
                <a:tc>
                  <a:txBody>
                    <a:bodyPr/>
                    <a:lstStyle/>
                    <a:p>
                      <a:r>
                        <a:rPr lang="en-IN"/>
                        <a:t>Just a label</a:t>
                      </a:r>
                    </a:p>
                  </a:txBody>
                  <a:tcPr anchor="ctr"/>
                </a:tc>
                <a:extLst>
                  <a:ext uri="{0D108BD9-81ED-4DB2-BD59-A6C34878D82A}">
                    <a16:rowId xmlns:a16="http://schemas.microsoft.com/office/drawing/2014/main" val="2546265103"/>
                  </a:ext>
                </a:extLst>
              </a:tr>
              <a:tr h="370840">
                <a:tc>
                  <a:txBody>
                    <a:bodyPr/>
                    <a:lstStyle/>
                    <a:p>
                      <a:r>
                        <a:rPr lang="en-IN" b="1"/>
                        <a:t>Object Detection</a:t>
                      </a:r>
                      <a:endParaRPr lang="en-IN"/>
                    </a:p>
                  </a:txBody>
                  <a:tcPr anchor="ctr"/>
                </a:tc>
                <a:tc>
                  <a:txBody>
                    <a:bodyPr/>
                    <a:lstStyle/>
                    <a:p>
                      <a:r>
                        <a:rPr lang="en-US"/>
                        <a:t>"There’s a diseased area here [x1, y1, x2, y2]"</a:t>
                      </a:r>
                    </a:p>
                  </a:txBody>
                  <a:tcPr anchor="ctr"/>
                </a:tc>
                <a:tc>
                  <a:txBody>
                    <a:bodyPr/>
                    <a:lstStyle/>
                    <a:p>
                      <a:r>
                        <a:rPr lang="en-IN"/>
                        <a:t>Bounding box</a:t>
                      </a:r>
                    </a:p>
                  </a:txBody>
                  <a:tcPr anchor="ctr"/>
                </a:tc>
                <a:extLst>
                  <a:ext uri="{0D108BD9-81ED-4DB2-BD59-A6C34878D82A}">
                    <a16:rowId xmlns:a16="http://schemas.microsoft.com/office/drawing/2014/main" val="1761908870"/>
                  </a:ext>
                </a:extLst>
              </a:tr>
              <a:tr h="370840">
                <a:tc>
                  <a:txBody>
                    <a:bodyPr/>
                    <a:lstStyle/>
                    <a:p>
                      <a:r>
                        <a:rPr lang="en-IN" b="1"/>
                        <a:t>Instance Segmentation</a:t>
                      </a:r>
                      <a:endParaRPr lang="en-IN"/>
                    </a:p>
                  </a:txBody>
                  <a:tcPr anchor="ctr"/>
                </a:tc>
                <a:tc>
                  <a:txBody>
                    <a:bodyPr/>
                    <a:lstStyle/>
                    <a:p>
                      <a:r>
                        <a:rPr lang="en-US"/>
                        <a:t>"These </a:t>
                      </a:r>
                      <a:r>
                        <a:rPr lang="en-US" i="1"/>
                        <a:t>exact pixels</a:t>
                      </a:r>
                      <a:r>
                        <a:rPr lang="en-US"/>
                        <a:t> are the diseased area"</a:t>
                      </a:r>
                    </a:p>
                  </a:txBody>
                  <a:tcPr anchor="ctr"/>
                </a:tc>
                <a:tc>
                  <a:txBody>
                    <a:bodyPr/>
                    <a:lstStyle/>
                    <a:p>
                      <a:r>
                        <a:rPr lang="en-IN" dirty="0"/>
                        <a:t>Mask (like a stencil)</a:t>
                      </a:r>
                    </a:p>
                  </a:txBody>
                  <a:tcPr anchor="ctr"/>
                </a:tc>
                <a:extLst>
                  <a:ext uri="{0D108BD9-81ED-4DB2-BD59-A6C34878D82A}">
                    <a16:rowId xmlns:a16="http://schemas.microsoft.com/office/drawing/2014/main" val="457325666"/>
                  </a:ext>
                </a:extLst>
              </a:tr>
            </a:tbl>
          </a:graphicData>
        </a:graphic>
      </p:graphicFrame>
    </p:spTree>
    <p:extLst>
      <p:ext uri="{BB962C8B-B14F-4D97-AF65-F5344CB8AC3E}">
        <p14:creationId xmlns:p14="http://schemas.microsoft.com/office/powerpoint/2010/main" val="1929205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66066A0-9570-250B-78B7-91A8E28B00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978" y="2177622"/>
            <a:ext cx="3015069" cy="363581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a:extLst>
              <a:ext uri="{FF2B5EF4-FFF2-40B4-BE49-F238E27FC236}">
                <a16:creationId xmlns:a16="http://schemas.microsoft.com/office/drawing/2014/main" id="{68E7F028-3FB6-D1C5-8373-4ABEE46EE4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02146" y="2177622"/>
            <a:ext cx="3560335" cy="363581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 name="Picture 6">
            <a:extLst>
              <a:ext uri="{FF2B5EF4-FFF2-40B4-BE49-F238E27FC236}">
                <a16:creationId xmlns:a16="http://schemas.microsoft.com/office/drawing/2014/main" id="{676D7C4F-68BB-BC3F-87E3-8FE5D01803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9581" y="2177622"/>
            <a:ext cx="3325839" cy="363581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8" name="Rectangle 7">
            <a:extLst>
              <a:ext uri="{FF2B5EF4-FFF2-40B4-BE49-F238E27FC236}">
                <a16:creationId xmlns:a16="http://schemas.microsoft.com/office/drawing/2014/main" id="{BBD08925-F5B7-3F88-B67F-4C5BE3362A1D}"/>
              </a:ext>
            </a:extLst>
          </p:cNvPr>
          <p:cNvSpPr/>
          <p:nvPr/>
        </p:nvSpPr>
        <p:spPr>
          <a:xfrm>
            <a:off x="1582717" y="850303"/>
            <a:ext cx="9026575" cy="923330"/>
          </a:xfrm>
          <a:prstGeom prst="rect">
            <a:avLst/>
          </a:prstGeom>
          <a:noFill/>
        </p:spPr>
        <p:txBody>
          <a:bodyPr wrap="none" lIns="91440" tIns="45720" rIns="91440" bIns="45720">
            <a:spAutoFit/>
          </a:bodyPr>
          <a:lstStyle/>
          <a:p>
            <a:pPr algn="ctr"/>
            <a:r>
              <a:rPr lang="en-US" sz="5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IMAGE CLASSIFICATION</a:t>
            </a:r>
          </a:p>
        </p:txBody>
      </p:sp>
    </p:spTree>
    <p:extLst>
      <p:ext uri="{BB962C8B-B14F-4D97-AF65-F5344CB8AC3E}">
        <p14:creationId xmlns:p14="http://schemas.microsoft.com/office/powerpoint/2010/main" val="9908245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2A3C66-0A0A-640D-1E5F-557E28B9E396}"/>
            </a:ext>
          </a:extLst>
        </p:cNvPr>
        <p:cNvGrpSpPr/>
        <p:nvPr/>
      </p:nvGrpSpPr>
      <p:grpSpPr>
        <a:xfrm>
          <a:off x="0" y="0"/>
          <a:ext cx="0" cy="0"/>
          <a:chOff x="0" y="0"/>
          <a:chExt cx="0" cy="0"/>
        </a:xfrm>
      </p:grpSpPr>
      <p:pic>
        <p:nvPicPr>
          <p:cNvPr id="2" name="Content Placeholder 4">
            <a:extLst>
              <a:ext uri="{FF2B5EF4-FFF2-40B4-BE49-F238E27FC236}">
                <a16:creationId xmlns:a16="http://schemas.microsoft.com/office/drawing/2014/main" id="{A2C50BD9-5C7E-0236-EEC3-96B95AF6097F}"/>
              </a:ext>
            </a:extLst>
          </p:cNvPr>
          <p:cNvPicPr>
            <a:picLocks noChangeAspect="1"/>
          </p:cNvPicPr>
          <p:nvPr/>
        </p:nvPicPr>
        <p:blipFill>
          <a:blip r:embed="rId2">
            <a:extLst>
              <a:ext uri="{28A0092B-C50C-407E-A947-70E740481C1C}">
                <a14:useLocalDpi xmlns:a14="http://schemas.microsoft.com/office/drawing/2010/main" val="0"/>
              </a:ext>
            </a:extLst>
          </a:blip>
          <a:srcRect l="1434" t="3634" r="31190" b="13670"/>
          <a:stretch/>
        </p:blipFill>
        <p:spPr>
          <a:xfrm>
            <a:off x="1194219" y="44726"/>
            <a:ext cx="9803563" cy="6768548"/>
          </a:xfrm>
          <a:prstGeom prst="rect">
            <a:avLst/>
          </a:prstGeom>
        </p:spPr>
      </p:pic>
      <p:sp>
        <p:nvSpPr>
          <p:cNvPr id="8" name="Rectangle 7">
            <a:extLst>
              <a:ext uri="{FF2B5EF4-FFF2-40B4-BE49-F238E27FC236}">
                <a16:creationId xmlns:a16="http://schemas.microsoft.com/office/drawing/2014/main" id="{8E280323-CB52-28E9-BEDA-190C6B4DF6A3}"/>
              </a:ext>
            </a:extLst>
          </p:cNvPr>
          <p:cNvSpPr/>
          <p:nvPr/>
        </p:nvSpPr>
        <p:spPr>
          <a:xfrm>
            <a:off x="1091778" y="2136339"/>
            <a:ext cx="10008445" cy="2585323"/>
          </a:xfrm>
          <a:prstGeom prst="rect">
            <a:avLst/>
          </a:prstGeom>
          <a:noFill/>
        </p:spPr>
        <p:txBody>
          <a:bodyPr wrap="none" lIns="91440" tIns="45720" rIns="91440" bIns="45720">
            <a:spAutoFit/>
          </a:bodyPr>
          <a:lstStyle/>
          <a:p>
            <a:pPr algn="ctr"/>
            <a:r>
              <a:rPr lang="en-US" sz="5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OBJECT DETECTION</a:t>
            </a:r>
          </a:p>
          <a:p>
            <a:pPr algn="ctr"/>
            <a:r>
              <a:rPr lang="en-US" sz="5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AND</a:t>
            </a:r>
          </a:p>
          <a:p>
            <a:pPr algn="ctr"/>
            <a:r>
              <a:rPr lang="en-US" sz="5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INSTANCE SEGMENTATION</a:t>
            </a:r>
          </a:p>
        </p:txBody>
      </p:sp>
    </p:spTree>
    <p:extLst>
      <p:ext uri="{BB962C8B-B14F-4D97-AF65-F5344CB8AC3E}">
        <p14:creationId xmlns:p14="http://schemas.microsoft.com/office/powerpoint/2010/main" val="1582997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B0D562-57AF-5757-7C62-2F9CDAC584F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AAAD78-713C-B410-47A7-943430BC969D}"/>
              </a:ext>
            </a:extLst>
          </p:cNvPr>
          <p:cNvSpPr>
            <a:spLocks noGrp="1"/>
          </p:cNvSpPr>
          <p:nvPr>
            <p:ph type="title"/>
          </p:nvPr>
        </p:nvSpPr>
        <p:spPr/>
        <p:txBody>
          <a:bodyPr/>
          <a:lstStyle/>
          <a:p>
            <a:pPr algn="ctr"/>
            <a:r>
              <a:rPr lang="en-IN" b="1" dirty="0">
                <a:latin typeface="Bahnschrift Condensed" panose="020B0502040204020203" pitchFamily="34" charset="0"/>
              </a:rPr>
              <a:t>DATASET USED</a:t>
            </a:r>
          </a:p>
        </p:txBody>
      </p:sp>
      <p:sp>
        <p:nvSpPr>
          <p:cNvPr id="4" name="Content Placeholder 2">
            <a:extLst>
              <a:ext uri="{FF2B5EF4-FFF2-40B4-BE49-F238E27FC236}">
                <a16:creationId xmlns:a16="http://schemas.microsoft.com/office/drawing/2014/main" id="{AC62A18F-A378-0B50-1008-BF430FC7D809}"/>
              </a:ext>
            </a:extLst>
          </p:cNvPr>
          <p:cNvSpPr>
            <a:spLocks noGrp="1"/>
          </p:cNvSpPr>
          <p:nvPr>
            <p:ph idx="1"/>
          </p:nvPr>
        </p:nvSpPr>
        <p:spPr>
          <a:xfrm>
            <a:off x="4989444" y="347207"/>
            <a:ext cx="6589643" cy="6163585"/>
          </a:xfrm>
        </p:spPr>
        <p:txBody>
          <a:bodyPr>
            <a:noAutofit/>
          </a:bodyPr>
          <a:lstStyle/>
          <a:p>
            <a:pPr algn="just"/>
            <a:r>
              <a:rPr lang="en-US" sz="2000" dirty="0"/>
              <a:t>Dataset source: Plant Village Dataset</a:t>
            </a:r>
          </a:p>
          <a:p>
            <a:pPr algn="just"/>
            <a:r>
              <a:rPr lang="en-US" sz="2000" b="0" i="0" u="none" strike="noStrike" baseline="0" dirty="0"/>
              <a:t>The original data records contain </a:t>
            </a:r>
            <a:r>
              <a:rPr lang="en-US" sz="2000" dirty="0"/>
              <a:t>around 50,000</a:t>
            </a:r>
            <a:r>
              <a:rPr lang="en-US" sz="2000" b="0" i="0" u="none" strike="noStrike" baseline="0" dirty="0"/>
              <a:t> images.</a:t>
            </a:r>
          </a:p>
          <a:p>
            <a:pPr algn="just"/>
            <a:r>
              <a:rPr lang="en-US" sz="2000" b="0" i="0" u="none" strike="noStrike" baseline="0" dirty="0"/>
              <a:t>The custom dataset images span 11 crop species: </a:t>
            </a:r>
            <a:r>
              <a:rPr lang="en-US" sz="2000" b="0" i="0" u="none" strike="noStrike" baseline="0" dirty="0">
                <a:solidFill>
                  <a:schemeClr val="accent1">
                    <a:lumMod val="50000"/>
                  </a:schemeClr>
                </a:solidFill>
              </a:rPr>
              <a:t>Apple, Blueberry, Corn, Grape, Peach, Pepper, Potato, Raspberry, Soybean, </a:t>
            </a:r>
            <a:r>
              <a:rPr lang="en-IN" sz="2000" b="0" i="0" u="none" strike="noStrike" baseline="0" dirty="0">
                <a:solidFill>
                  <a:schemeClr val="accent1">
                    <a:lumMod val="50000"/>
                  </a:schemeClr>
                </a:solidFill>
              </a:rPr>
              <a:t>Strawberry, Tomato.</a:t>
            </a:r>
          </a:p>
          <a:p>
            <a:pPr algn="just"/>
            <a:r>
              <a:rPr lang="en-US" sz="2000" b="1" dirty="0"/>
              <a:t>Number of Classes</a:t>
            </a:r>
            <a:r>
              <a:rPr lang="en-US" sz="2000" dirty="0"/>
              <a:t>: 28 (diseased + healthy)</a:t>
            </a:r>
            <a:endParaRPr lang="en-IN" sz="2000" b="0" i="0" u="none" strike="noStrike" baseline="0" dirty="0">
              <a:solidFill>
                <a:schemeClr val="accent1">
                  <a:lumMod val="50000"/>
                </a:schemeClr>
              </a:solidFill>
            </a:endParaRPr>
          </a:p>
          <a:p>
            <a:pPr algn="just"/>
            <a:r>
              <a:rPr lang="en-US" sz="2000" dirty="0"/>
              <a:t>Diseased crop images include </a:t>
            </a:r>
            <a:r>
              <a:rPr lang="en-US" sz="2000" b="0" i="0" u="none" strike="noStrike" baseline="0" dirty="0"/>
              <a:t>12 fungal diseases, 3 bacterial diseases and 2 mold diseases.</a:t>
            </a:r>
          </a:p>
        </p:txBody>
      </p:sp>
    </p:spTree>
    <p:extLst>
      <p:ext uri="{BB962C8B-B14F-4D97-AF65-F5344CB8AC3E}">
        <p14:creationId xmlns:p14="http://schemas.microsoft.com/office/powerpoint/2010/main" val="13741874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14C4D7-FDF3-E141-A784-D2580F5A23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1575E4-EF42-0300-C8AD-50A4135808C0}"/>
              </a:ext>
            </a:extLst>
          </p:cNvPr>
          <p:cNvSpPr>
            <a:spLocks noGrp="1"/>
          </p:cNvSpPr>
          <p:nvPr>
            <p:ph type="title"/>
          </p:nvPr>
        </p:nvSpPr>
        <p:spPr/>
        <p:txBody>
          <a:bodyPr/>
          <a:lstStyle/>
          <a:p>
            <a:r>
              <a:rPr lang="en-IN" b="1" dirty="0">
                <a:latin typeface="Bahnschrift Condensed" panose="020B0502040204020203" pitchFamily="34" charset="0"/>
              </a:rPr>
              <a:t>CHALLENGES FACED IN MODEL TRAINING</a:t>
            </a:r>
          </a:p>
        </p:txBody>
      </p:sp>
      <p:sp>
        <p:nvSpPr>
          <p:cNvPr id="3" name="Content Placeholder 2">
            <a:extLst>
              <a:ext uri="{FF2B5EF4-FFF2-40B4-BE49-F238E27FC236}">
                <a16:creationId xmlns:a16="http://schemas.microsoft.com/office/drawing/2014/main" id="{64FA7DBE-F4AB-F06C-9483-309E9DF045B2}"/>
              </a:ext>
            </a:extLst>
          </p:cNvPr>
          <p:cNvSpPr>
            <a:spLocks noGrp="1"/>
          </p:cNvSpPr>
          <p:nvPr>
            <p:ph idx="1"/>
          </p:nvPr>
        </p:nvSpPr>
        <p:spPr/>
        <p:txBody>
          <a:bodyPr/>
          <a:lstStyle/>
          <a:p>
            <a:pPr marL="342900" indent="-342900">
              <a:buFont typeface="+mj-lt"/>
              <a:buAutoNum type="arabicPeriod"/>
            </a:pPr>
            <a:r>
              <a:rPr lang="en-IN" dirty="0"/>
              <a:t>Overfitting</a:t>
            </a:r>
          </a:p>
          <a:p>
            <a:pPr marL="342900" indent="-342900">
              <a:buFont typeface="+mj-lt"/>
              <a:buAutoNum type="arabicPeriod"/>
            </a:pPr>
            <a:r>
              <a:rPr lang="en-IN" dirty="0"/>
              <a:t>Overshooting during training</a:t>
            </a:r>
          </a:p>
          <a:p>
            <a:pPr marL="342900" indent="-342900">
              <a:buFont typeface="+mj-lt"/>
              <a:buAutoNum type="arabicPeriod"/>
            </a:pPr>
            <a:r>
              <a:rPr lang="en-IN" dirty="0"/>
              <a:t>Limited GPU Performance and computational resources</a:t>
            </a:r>
          </a:p>
          <a:p>
            <a:pPr marL="342900" indent="-342900">
              <a:buFont typeface="+mj-lt"/>
              <a:buAutoNum type="arabicPeriod"/>
            </a:pPr>
            <a:r>
              <a:rPr lang="en-IN" dirty="0"/>
              <a:t>Lack of annotated datasets</a:t>
            </a:r>
          </a:p>
          <a:p>
            <a:pPr marL="342900" indent="-342900">
              <a:buFont typeface="+mj-lt"/>
              <a:buAutoNum type="arabicPeriod"/>
            </a:pPr>
            <a:r>
              <a:rPr lang="en-IN" dirty="0"/>
              <a:t>Class imbalance in disease categories</a:t>
            </a:r>
          </a:p>
          <a:p>
            <a:pPr marL="342900" indent="-342900">
              <a:buFont typeface="+mj-lt"/>
              <a:buAutoNum type="arabicPeriod"/>
            </a:pPr>
            <a:r>
              <a:rPr lang="en-IN" dirty="0"/>
              <a:t>Difficulty in model interpretability</a:t>
            </a:r>
          </a:p>
        </p:txBody>
      </p:sp>
    </p:spTree>
    <p:extLst>
      <p:ext uri="{BB962C8B-B14F-4D97-AF65-F5344CB8AC3E}">
        <p14:creationId xmlns:p14="http://schemas.microsoft.com/office/powerpoint/2010/main" val="5986687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833E76-6FB4-84E5-29A6-C13E1808254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FBE8DC-ED12-C50A-F40A-48FB05B6FEB1}"/>
              </a:ext>
            </a:extLst>
          </p:cNvPr>
          <p:cNvSpPr>
            <a:spLocks noGrp="1"/>
          </p:cNvSpPr>
          <p:nvPr>
            <p:ph type="title"/>
          </p:nvPr>
        </p:nvSpPr>
        <p:spPr/>
        <p:txBody>
          <a:bodyPr/>
          <a:lstStyle/>
          <a:p>
            <a:pPr algn="ctr"/>
            <a:r>
              <a:rPr lang="en-IN" b="1" dirty="0">
                <a:latin typeface="Bahnschrift Condensed" panose="020B0502040204020203" pitchFamily="34" charset="0"/>
              </a:rPr>
              <a:t>IMPROVEMENT</a:t>
            </a:r>
          </a:p>
        </p:txBody>
      </p:sp>
      <p:sp>
        <p:nvSpPr>
          <p:cNvPr id="5" name="Content Placeholder 2">
            <a:extLst>
              <a:ext uri="{FF2B5EF4-FFF2-40B4-BE49-F238E27FC236}">
                <a16:creationId xmlns:a16="http://schemas.microsoft.com/office/drawing/2014/main" id="{14986CAA-5362-06BB-99AD-B17705BF7C93}"/>
              </a:ext>
            </a:extLst>
          </p:cNvPr>
          <p:cNvSpPr>
            <a:spLocks noGrp="1"/>
          </p:cNvSpPr>
          <p:nvPr>
            <p:ph idx="1"/>
          </p:nvPr>
        </p:nvSpPr>
        <p:spPr>
          <a:xfrm>
            <a:off x="4989444" y="347207"/>
            <a:ext cx="6589643" cy="6163585"/>
          </a:xfrm>
        </p:spPr>
        <p:txBody>
          <a:bodyPr>
            <a:noAutofit/>
          </a:bodyPr>
          <a:lstStyle/>
          <a:p>
            <a:r>
              <a:rPr lang="en-US" sz="2000" dirty="0"/>
              <a:t>Rice Planthoppers Detection can be done using fully convolutional neural networks.</a:t>
            </a:r>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p:txBody>
      </p:sp>
      <p:pic>
        <p:nvPicPr>
          <p:cNvPr id="4" name="Picture 3">
            <a:extLst>
              <a:ext uri="{FF2B5EF4-FFF2-40B4-BE49-F238E27FC236}">
                <a16:creationId xmlns:a16="http://schemas.microsoft.com/office/drawing/2014/main" id="{4548BC17-20A0-8A04-7484-5E28E6D8D4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82408" y="1713454"/>
            <a:ext cx="3127513" cy="4170018"/>
          </a:xfrm>
          <a:prstGeom prst="rect">
            <a:avLst/>
          </a:prstGeom>
        </p:spPr>
      </p:pic>
    </p:spTree>
    <p:extLst>
      <p:ext uri="{BB962C8B-B14F-4D97-AF65-F5344CB8AC3E}">
        <p14:creationId xmlns:p14="http://schemas.microsoft.com/office/powerpoint/2010/main" val="13752775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19FA0B-1558-B4DA-E484-8CA52BB301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A44CAF-BE50-00EC-2633-5D28757536D9}"/>
              </a:ext>
            </a:extLst>
          </p:cNvPr>
          <p:cNvSpPr>
            <a:spLocks noGrp="1"/>
          </p:cNvSpPr>
          <p:nvPr>
            <p:ph type="title"/>
          </p:nvPr>
        </p:nvSpPr>
        <p:spPr/>
        <p:txBody>
          <a:bodyPr/>
          <a:lstStyle/>
          <a:p>
            <a:pPr algn="ctr"/>
            <a:r>
              <a:rPr lang="en-IN" b="1" dirty="0">
                <a:latin typeface="Bahnschrift Condensed" panose="020B0502040204020203" pitchFamily="34" charset="0"/>
              </a:rPr>
              <a:t>IMPROVEMENT</a:t>
            </a:r>
          </a:p>
        </p:txBody>
      </p:sp>
      <p:sp>
        <p:nvSpPr>
          <p:cNvPr id="5" name="Content Placeholder 2">
            <a:extLst>
              <a:ext uri="{FF2B5EF4-FFF2-40B4-BE49-F238E27FC236}">
                <a16:creationId xmlns:a16="http://schemas.microsoft.com/office/drawing/2014/main" id="{679CB79C-3F48-58BA-D21D-EB5634DCD185}"/>
              </a:ext>
            </a:extLst>
          </p:cNvPr>
          <p:cNvSpPr>
            <a:spLocks noGrp="1"/>
          </p:cNvSpPr>
          <p:nvPr>
            <p:ph idx="1"/>
          </p:nvPr>
        </p:nvSpPr>
        <p:spPr>
          <a:xfrm>
            <a:off x="4989444" y="347207"/>
            <a:ext cx="6589643" cy="6163585"/>
          </a:xfrm>
        </p:spPr>
        <p:txBody>
          <a:bodyPr>
            <a:noAutofit/>
          </a:bodyPr>
          <a:lstStyle/>
          <a:p>
            <a:r>
              <a:rPr lang="en-US" sz="2000" dirty="0"/>
              <a:t>Store all images captured by users</a:t>
            </a:r>
          </a:p>
          <a:p>
            <a:r>
              <a:rPr lang="en-US" sz="2000" dirty="0"/>
              <a:t>Classify all new images using experts in the field</a:t>
            </a:r>
          </a:p>
          <a:p>
            <a:r>
              <a:rPr lang="en-US" sz="2000" dirty="0"/>
              <a:t>Regeneration of the neural Network once per month to include all new images.</a:t>
            </a:r>
          </a:p>
          <a:p>
            <a:r>
              <a:rPr lang="en-US" sz="2000" dirty="0"/>
              <a:t>Apply Drone technology to classify images from the field: Conducts onboard processing allowing farmers to address, almost immediately, any Crop anomalies making the Data collection truly real-time. Also an accurate Plants population count can be conducted.</a:t>
            </a:r>
          </a:p>
          <a:p>
            <a:r>
              <a:rPr lang="en-US" sz="2000" dirty="0"/>
              <a:t>Create a Blog in local language where farmers can post there infected crop images and collaborate with others to find a cure</a:t>
            </a:r>
          </a:p>
        </p:txBody>
      </p:sp>
    </p:spTree>
    <p:extLst>
      <p:ext uri="{BB962C8B-B14F-4D97-AF65-F5344CB8AC3E}">
        <p14:creationId xmlns:p14="http://schemas.microsoft.com/office/powerpoint/2010/main" val="42048687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0CC30A-4715-0AC7-9A82-2F71C01D1EB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7D78F6-C340-CCD6-85A3-1B0284E61ABA}"/>
              </a:ext>
            </a:extLst>
          </p:cNvPr>
          <p:cNvSpPr>
            <a:spLocks noGrp="1"/>
          </p:cNvSpPr>
          <p:nvPr>
            <p:ph type="title"/>
          </p:nvPr>
        </p:nvSpPr>
        <p:spPr/>
        <p:txBody>
          <a:bodyPr/>
          <a:lstStyle/>
          <a:p>
            <a:pPr algn="ctr"/>
            <a:r>
              <a:rPr lang="en-IN" b="1" dirty="0">
                <a:latin typeface="Bahnschrift Condensed" panose="020B0502040204020203" pitchFamily="34" charset="0"/>
              </a:rPr>
              <a:t>PROBLEM STATEMENT</a:t>
            </a:r>
          </a:p>
        </p:txBody>
      </p:sp>
      <p:sp>
        <p:nvSpPr>
          <p:cNvPr id="5" name="Rectangle 2">
            <a:extLst>
              <a:ext uri="{FF2B5EF4-FFF2-40B4-BE49-F238E27FC236}">
                <a16:creationId xmlns:a16="http://schemas.microsoft.com/office/drawing/2014/main" id="{B7784DEF-B739-1DD3-7D19-2D7D876F043E}"/>
              </a:ext>
            </a:extLst>
          </p:cNvPr>
          <p:cNvSpPr>
            <a:spLocks noGrp="1" noChangeArrowheads="1"/>
          </p:cNvSpPr>
          <p:nvPr>
            <p:ph idx="1"/>
          </p:nvPr>
        </p:nvSpPr>
        <p:spPr bwMode="auto">
          <a:xfrm>
            <a:off x="4989513" y="1544703"/>
            <a:ext cx="5864017" cy="37685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r>
              <a:rPr lang="en-US" sz="2000" dirty="0"/>
              <a:t>In the developing world, more than 80 percent of the agricultural production is generated by smallholder farmers </a:t>
            </a:r>
          </a:p>
          <a:p>
            <a:pPr algn="just"/>
            <a:r>
              <a:rPr lang="en-US" sz="2000" dirty="0"/>
              <a:t>Yield loss of more than 50% due to pests and diseases are common</a:t>
            </a:r>
          </a:p>
          <a:p>
            <a:pPr algn="just"/>
            <a:r>
              <a:rPr lang="en-US" sz="2000" dirty="0"/>
              <a:t>Diseases remain a major threat to this supply, and a large fraction of crops are lost each year to diseases.</a:t>
            </a:r>
          </a:p>
          <a:p>
            <a:pPr algn="just"/>
            <a:endParaRPr lang="en-US" sz="2000" dirty="0"/>
          </a:p>
        </p:txBody>
      </p:sp>
    </p:spTree>
    <p:extLst>
      <p:ext uri="{BB962C8B-B14F-4D97-AF65-F5344CB8AC3E}">
        <p14:creationId xmlns:p14="http://schemas.microsoft.com/office/powerpoint/2010/main" val="231188525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8CFABF-5919-98D0-566D-1F68DA3303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7F5C5E-EF70-388A-5242-879008BBB6F0}"/>
              </a:ext>
            </a:extLst>
          </p:cNvPr>
          <p:cNvSpPr>
            <a:spLocks noGrp="1"/>
          </p:cNvSpPr>
          <p:nvPr>
            <p:ph type="title"/>
          </p:nvPr>
        </p:nvSpPr>
        <p:spPr/>
        <p:txBody>
          <a:bodyPr/>
          <a:lstStyle/>
          <a:p>
            <a:pPr algn="ctr"/>
            <a:r>
              <a:rPr lang="en-IN" b="1" dirty="0">
                <a:latin typeface="Bahnschrift Condensed" panose="020B0502040204020203" pitchFamily="34" charset="0"/>
              </a:rPr>
              <a:t>REFERENCES</a:t>
            </a:r>
          </a:p>
        </p:txBody>
      </p:sp>
      <p:sp>
        <p:nvSpPr>
          <p:cNvPr id="3" name="Content Placeholder 2">
            <a:extLst>
              <a:ext uri="{FF2B5EF4-FFF2-40B4-BE49-F238E27FC236}">
                <a16:creationId xmlns:a16="http://schemas.microsoft.com/office/drawing/2014/main" id="{BD6F6DF5-0B55-0740-52DC-F31B7FB31EFE}"/>
              </a:ext>
            </a:extLst>
          </p:cNvPr>
          <p:cNvSpPr>
            <a:spLocks noGrp="1"/>
          </p:cNvSpPr>
          <p:nvPr>
            <p:ph idx="1"/>
          </p:nvPr>
        </p:nvSpPr>
        <p:spPr>
          <a:xfrm>
            <a:off x="4989444" y="347207"/>
            <a:ext cx="6589643" cy="6163585"/>
          </a:xfrm>
        </p:spPr>
        <p:txBody>
          <a:bodyPr>
            <a:noAutofit/>
          </a:bodyPr>
          <a:lstStyle/>
          <a:p>
            <a:endParaRPr lang="en-US" sz="2000" dirty="0">
              <a:hlinkClick r:id="rId2"/>
            </a:endParaRPr>
          </a:p>
          <a:p>
            <a:r>
              <a:rPr lang="en-US" sz="2000" dirty="0" err="1"/>
              <a:t>PlantVillage</a:t>
            </a:r>
            <a:r>
              <a:rPr lang="en-US" sz="2000" dirty="0"/>
              <a:t> Project: </a:t>
            </a:r>
            <a:r>
              <a:rPr lang="en-US" sz="2000" dirty="0">
                <a:hlinkClick r:id="rId3"/>
              </a:rPr>
              <a:t>A Deep-Learning App Diagnoses Crop Diseases - Research &amp; Development World</a:t>
            </a:r>
            <a:endParaRPr lang="en-US" sz="2000" dirty="0"/>
          </a:p>
          <a:p>
            <a:r>
              <a:rPr lang="en-US" sz="2000" dirty="0"/>
              <a:t>Using Mask R-CNN: </a:t>
            </a:r>
            <a:r>
              <a:rPr lang="en-US" sz="2000" dirty="0">
                <a:hlinkClick r:id="rId4"/>
              </a:rPr>
              <a:t>https://youtu.be/7ECsYizxC9E?si=MRHPZKq-EiXqZdhJ</a:t>
            </a:r>
            <a:endParaRPr lang="en-US" sz="2000" dirty="0"/>
          </a:p>
          <a:p>
            <a:r>
              <a:rPr lang="en-US" sz="2000" dirty="0"/>
              <a:t>Using Deep CNN: </a:t>
            </a:r>
            <a:r>
              <a:rPr lang="en-US" sz="2000" dirty="0">
                <a:hlinkClick r:id="rId5"/>
              </a:rPr>
              <a:t>https://www.kaggle.com/code/pushkerjain/xception-41</a:t>
            </a:r>
            <a:r>
              <a:rPr lang="en-US" sz="2000" dirty="0"/>
              <a:t> </a:t>
            </a:r>
          </a:p>
          <a:p>
            <a:r>
              <a:rPr lang="en-US" sz="2000" dirty="0" err="1"/>
              <a:t>PlantVillage</a:t>
            </a:r>
            <a:r>
              <a:rPr lang="en-US" sz="2000" dirty="0"/>
              <a:t> Dataset: </a:t>
            </a:r>
            <a:r>
              <a:rPr lang="en-US" sz="2000" dirty="0">
                <a:hlinkClick r:id="rId6"/>
              </a:rPr>
              <a:t>https://www.tensorflow.org/datasets/catalog/plant_village</a:t>
            </a:r>
            <a:endParaRPr lang="en-US" sz="2000" dirty="0"/>
          </a:p>
          <a:p>
            <a:r>
              <a:rPr lang="en-US" sz="2000" dirty="0">
                <a:hlinkClick r:id="rId2"/>
              </a:rPr>
              <a:t>https://www.linkedin.com/pulse/challenges-ai-agriculture-barun-sarkar/?trk=v-feed</a:t>
            </a:r>
            <a:endParaRPr lang="en-US" sz="2000" dirty="0"/>
          </a:p>
          <a:p>
            <a:endParaRPr lang="en-US" sz="2000" dirty="0"/>
          </a:p>
        </p:txBody>
      </p:sp>
    </p:spTree>
    <p:extLst>
      <p:ext uri="{BB962C8B-B14F-4D97-AF65-F5344CB8AC3E}">
        <p14:creationId xmlns:p14="http://schemas.microsoft.com/office/powerpoint/2010/main" val="31234943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DE493-6D12-A32F-03CA-4658C61A22F5}"/>
              </a:ext>
            </a:extLst>
          </p:cNvPr>
          <p:cNvSpPr>
            <a:spLocks noGrp="1"/>
          </p:cNvSpPr>
          <p:nvPr>
            <p:ph type="title"/>
          </p:nvPr>
        </p:nvSpPr>
        <p:spPr/>
        <p:txBody>
          <a:bodyPr>
            <a:normAutofit/>
          </a:bodyPr>
          <a:lstStyle/>
          <a:p>
            <a:r>
              <a:rPr lang="en-IN" b="1" dirty="0">
                <a:latin typeface="Bahnschrift Condensed" panose="020B0502040204020203" pitchFamily="34" charset="0"/>
              </a:rPr>
              <a:t>GROUP MEMBERS</a:t>
            </a:r>
            <a:br>
              <a:rPr lang="en-IN" b="1" dirty="0">
                <a:latin typeface="Bahnschrift Condensed" panose="020B0502040204020203" pitchFamily="34" charset="0"/>
              </a:rPr>
            </a:br>
            <a:r>
              <a:rPr lang="en-IN" b="1" dirty="0">
                <a:latin typeface="Bahnschrift Condensed" panose="020B0502040204020203" pitchFamily="34" charset="0"/>
              </a:rPr>
              <a:t>&amp;</a:t>
            </a:r>
            <a:br>
              <a:rPr lang="en-IN" b="1" dirty="0">
                <a:latin typeface="Bahnschrift Condensed" panose="020B0502040204020203" pitchFamily="34" charset="0"/>
              </a:rPr>
            </a:br>
            <a:r>
              <a:rPr lang="en-IN" b="1" dirty="0">
                <a:latin typeface="Bahnschrift Condensed" panose="020B0502040204020203" pitchFamily="34" charset="0"/>
              </a:rPr>
              <a:t>TEAM GUIDE</a:t>
            </a:r>
          </a:p>
        </p:txBody>
      </p:sp>
      <p:sp>
        <p:nvSpPr>
          <p:cNvPr id="3" name="Content Placeholder 2">
            <a:extLst>
              <a:ext uri="{FF2B5EF4-FFF2-40B4-BE49-F238E27FC236}">
                <a16:creationId xmlns:a16="http://schemas.microsoft.com/office/drawing/2014/main" id="{A03ABD23-4736-DB52-C2F2-43C17F45ACEB}"/>
              </a:ext>
            </a:extLst>
          </p:cNvPr>
          <p:cNvSpPr>
            <a:spLocks noGrp="1"/>
          </p:cNvSpPr>
          <p:nvPr>
            <p:ph idx="1"/>
          </p:nvPr>
        </p:nvSpPr>
        <p:spPr>
          <a:xfrm>
            <a:off x="5452533" y="1337700"/>
            <a:ext cx="5530206" cy="1413268"/>
          </a:xfrm>
          <a:solidFill>
            <a:schemeClr val="accent1">
              <a:lumMod val="20000"/>
              <a:lumOff val="80000"/>
            </a:schemeClr>
          </a:solidFill>
        </p:spPr>
        <p:txBody>
          <a:bodyPr>
            <a:normAutofit/>
          </a:bodyPr>
          <a:lstStyle/>
          <a:p>
            <a:r>
              <a:rPr lang="en-IN" sz="1800" b="0" i="0" u="none" strike="noStrike" baseline="0" dirty="0">
                <a:latin typeface="Verdana" panose="020B0604030504040204" pitchFamily="34" charset="0"/>
              </a:rPr>
              <a:t>Sarthak Shah (UG/02/BTCSE/2021/021)</a:t>
            </a:r>
          </a:p>
          <a:p>
            <a:r>
              <a:rPr lang="en-IN" sz="1800" dirty="0">
                <a:latin typeface="Verdana" panose="020B0604030504040204" pitchFamily="34" charset="0"/>
              </a:rPr>
              <a:t>Tanbir Saha (UG/02/BTCSEAIML/2021/013)</a:t>
            </a:r>
            <a:endParaRPr lang="en-IN" sz="1800" b="0" i="0" u="none" strike="noStrike" baseline="0" dirty="0">
              <a:latin typeface="Verdana" panose="020B0604030504040204" pitchFamily="34" charset="0"/>
            </a:endParaRPr>
          </a:p>
        </p:txBody>
      </p:sp>
      <p:sp>
        <p:nvSpPr>
          <p:cNvPr id="5" name="Title 1">
            <a:extLst>
              <a:ext uri="{FF2B5EF4-FFF2-40B4-BE49-F238E27FC236}">
                <a16:creationId xmlns:a16="http://schemas.microsoft.com/office/drawing/2014/main" id="{46933D0D-B6F3-D357-10D3-153DE08E05BE}"/>
              </a:ext>
            </a:extLst>
          </p:cNvPr>
          <p:cNvSpPr txBox="1">
            <a:spLocks/>
          </p:cNvSpPr>
          <p:nvPr/>
        </p:nvSpPr>
        <p:spPr>
          <a:xfrm>
            <a:off x="810000" y="4296419"/>
            <a:ext cx="3040909" cy="70291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r>
              <a:rPr lang="en-IN" sz="4000" b="1" dirty="0">
                <a:solidFill>
                  <a:schemeClr val="accent1"/>
                </a:solidFill>
                <a:latin typeface="Bahnschrift Condensed" panose="020B0502040204020203" pitchFamily="34" charset="0"/>
              </a:rPr>
              <a:t>Team guide : </a:t>
            </a:r>
          </a:p>
        </p:txBody>
      </p:sp>
      <p:sp>
        <p:nvSpPr>
          <p:cNvPr id="6" name="Content Placeholder 2">
            <a:extLst>
              <a:ext uri="{FF2B5EF4-FFF2-40B4-BE49-F238E27FC236}">
                <a16:creationId xmlns:a16="http://schemas.microsoft.com/office/drawing/2014/main" id="{71EE6324-75C5-ACA8-A0BC-13D2181EF67E}"/>
              </a:ext>
            </a:extLst>
          </p:cNvPr>
          <p:cNvSpPr txBox="1">
            <a:spLocks/>
          </p:cNvSpPr>
          <p:nvPr/>
        </p:nvSpPr>
        <p:spPr>
          <a:xfrm>
            <a:off x="5452533" y="3429000"/>
            <a:ext cx="4806760" cy="187491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IN" sz="1800" b="1" dirty="0">
                <a:latin typeface="Verdana" panose="020B0604030504040204" pitchFamily="34" charset="0"/>
              </a:rPr>
              <a:t>Mr. Ayushman Bilas Thakur</a:t>
            </a:r>
          </a:p>
          <a:p>
            <a:pPr marL="0" indent="0" algn="r">
              <a:buNone/>
            </a:pPr>
            <a:r>
              <a:rPr lang="en-IN" sz="1800" dirty="0">
                <a:latin typeface="Verdana" panose="020B0604030504040204" pitchFamily="34" charset="0"/>
              </a:rPr>
              <a:t>Assistant Professor</a:t>
            </a:r>
          </a:p>
          <a:p>
            <a:pPr marL="0" indent="0" algn="r">
              <a:buNone/>
            </a:pPr>
            <a:r>
              <a:rPr lang="en-IN" sz="1800" dirty="0">
                <a:latin typeface="Verdana" panose="020B0604030504040204" pitchFamily="34" charset="0"/>
              </a:rPr>
              <a:t>Department of CSE</a:t>
            </a:r>
          </a:p>
          <a:p>
            <a:pPr marL="0" indent="0" algn="r">
              <a:buNone/>
            </a:pPr>
            <a:r>
              <a:rPr lang="en-IN" sz="1800" dirty="0">
                <a:latin typeface="Verdana" panose="020B0604030504040204" pitchFamily="34" charset="0"/>
              </a:rPr>
              <a:t>Adamas University</a:t>
            </a:r>
          </a:p>
        </p:txBody>
      </p:sp>
      <p:sp>
        <p:nvSpPr>
          <p:cNvPr id="4" name="TextBox 3">
            <a:extLst>
              <a:ext uri="{FF2B5EF4-FFF2-40B4-BE49-F238E27FC236}">
                <a16:creationId xmlns:a16="http://schemas.microsoft.com/office/drawing/2014/main" id="{D99245D2-4488-D4AA-6368-EE3A4DEFE3F4}"/>
              </a:ext>
            </a:extLst>
          </p:cNvPr>
          <p:cNvSpPr txBox="1"/>
          <p:nvPr/>
        </p:nvSpPr>
        <p:spPr>
          <a:xfrm>
            <a:off x="7924801" y="5723747"/>
            <a:ext cx="3826792" cy="707886"/>
          </a:xfrm>
          <a:prstGeom prst="rect">
            <a:avLst/>
          </a:prstGeom>
          <a:noFill/>
        </p:spPr>
        <p:txBody>
          <a:bodyPr wrap="square" rtlCol="0">
            <a:spAutoFit/>
          </a:bodyPr>
          <a:lstStyle/>
          <a:p>
            <a:pPr algn="r"/>
            <a:r>
              <a:rPr lang="en-IN" sz="4000" dirty="0">
                <a:solidFill>
                  <a:schemeClr val="accent1">
                    <a:lumMod val="75000"/>
                  </a:schemeClr>
                </a:solidFill>
                <a:latin typeface="Cooper Black" panose="0208090404030B020404" pitchFamily="18" charset="0"/>
                <a:ea typeface="Cambria" panose="02040503050406030204" pitchFamily="18" charset="0"/>
              </a:rPr>
              <a:t>THANK YOU!</a:t>
            </a:r>
          </a:p>
        </p:txBody>
      </p:sp>
    </p:spTree>
    <p:extLst>
      <p:ext uri="{BB962C8B-B14F-4D97-AF65-F5344CB8AC3E}">
        <p14:creationId xmlns:p14="http://schemas.microsoft.com/office/powerpoint/2010/main" val="2943048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6B3166-E3D5-EE93-074C-E817375E56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135A7E-16AB-169F-BBFE-23DBA129BA7D}"/>
              </a:ext>
            </a:extLst>
          </p:cNvPr>
          <p:cNvSpPr>
            <a:spLocks noGrp="1"/>
          </p:cNvSpPr>
          <p:nvPr>
            <p:ph type="title"/>
          </p:nvPr>
        </p:nvSpPr>
        <p:spPr/>
        <p:txBody>
          <a:bodyPr/>
          <a:lstStyle/>
          <a:p>
            <a:pPr algn="ctr"/>
            <a:r>
              <a:rPr lang="en-IN" b="1" dirty="0">
                <a:latin typeface="Bahnschrift Condensed" panose="020B0502040204020203" pitchFamily="34" charset="0"/>
              </a:rPr>
              <a:t>SOLUTION</a:t>
            </a:r>
          </a:p>
        </p:txBody>
      </p:sp>
      <p:sp>
        <p:nvSpPr>
          <p:cNvPr id="4" name="Content Placeholder 2">
            <a:extLst>
              <a:ext uri="{FF2B5EF4-FFF2-40B4-BE49-F238E27FC236}">
                <a16:creationId xmlns:a16="http://schemas.microsoft.com/office/drawing/2014/main" id="{261DE63F-98D4-6040-3272-1856B9DF99DF}"/>
              </a:ext>
            </a:extLst>
          </p:cNvPr>
          <p:cNvSpPr>
            <a:spLocks noGrp="1"/>
          </p:cNvSpPr>
          <p:nvPr>
            <p:ph idx="1"/>
          </p:nvPr>
        </p:nvSpPr>
        <p:spPr>
          <a:xfrm>
            <a:off x="4989444" y="347207"/>
            <a:ext cx="6589643" cy="6163585"/>
          </a:xfrm>
        </p:spPr>
        <p:txBody>
          <a:bodyPr>
            <a:noAutofit/>
          </a:bodyPr>
          <a:lstStyle/>
          <a:p>
            <a:pPr algn="just"/>
            <a:r>
              <a:rPr lang="en-US" sz="2800" dirty="0"/>
              <a:t>Wouldn't it be great if the smartphone could be turned into a disease diagnostics tool, recognizing diseases from images it captures with its camera? </a:t>
            </a:r>
          </a:p>
        </p:txBody>
      </p:sp>
    </p:spTree>
    <p:extLst>
      <p:ext uri="{BB962C8B-B14F-4D97-AF65-F5344CB8AC3E}">
        <p14:creationId xmlns:p14="http://schemas.microsoft.com/office/powerpoint/2010/main" val="19315383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06FD01-8BD9-A59A-B0EA-CED8771794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B3ED77-D80D-FEC9-BD53-C3599E2D1963}"/>
              </a:ext>
            </a:extLst>
          </p:cNvPr>
          <p:cNvSpPr>
            <a:spLocks noGrp="1"/>
          </p:cNvSpPr>
          <p:nvPr>
            <p:ph type="title"/>
          </p:nvPr>
        </p:nvSpPr>
        <p:spPr/>
        <p:txBody>
          <a:bodyPr/>
          <a:lstStyle/>
          <a:p>
            <a:pPr algn="ctr"/>
            <a:r>
              <a:rPr lang="en-IN" b="1" dirty="0">
                <a:latin typeface="Bahnschrift Condensed" panose="020B0502040204020203" pitchFamily="34" charset="0"/>
              </a:rPr>
              <a:t>SOLUTION</a:t>
            </a:r>
          </a:p>
        </p:txBody>
      </p:sp>
      <p:sp>
        <p:nvSpPr>
          <p:cNvPr id="4" name="Content Placeholder 2">
            <a:extLst>
              <a:ext uri="{FF2B5EF4-FFF2-40B4-BE49-F238E27FC236}">
                <a16:creationId xmlns:a16="http://schemas.microsoft.com/office/drawing/2014/main" id="{64A9C94F-A92A-518A-9936-5C2DE6CA365E}"/>
              </a:ext>
            </a:extLst>
          </p:cNvPr>
          <p:cNvSpPr>
            <a:spLocks noGrp="1"/>
          </p:cNvSpPr>
          <p:nvPr>
            <p:ph idx="1"/>
          </p:nvPr>
        </p:nvSpPr>
        <p:spPr>
          <a:xfrm>
            <a:off x="4989444" y="347207"/>
            <a:ext cx="6589643" cy="6163585"/>
          </a:xfrm>
        </p:spPr>
        <p:txBody>
          <a:bodyPr>
            <a:noAutofit/>
          </a:bodyPr>
          <a:lstStyle/>
          <a:p>
            <a:r>
              <a:rPr lang="en-US" sz="2800" dirty="0"/>
              <a:t>Platform : Mobile app , Web app or a Chat Bot</a:t>
            </a:r>
          </a:p>
          <a:p>
            <a:r>
              <a:rPr lang="en-US" sz="2800" dirty="0"/>
              <a:t>Input: User capture an image of the infected crop.</a:t>
            </a:r>
          </a:p>
          <a:p>
            <a:r>
              <a:rPr lang="en-US" sz="2800" dirty="0"/>
              <a:t>Output: the name of the crop and the name of the infected disease</a:t>
            </a:r>
          </a:p>
          <a:p>
            <a:endParaRPr lang="en-US" sz="2800" dirty="0"/>
          </a:p>
          <a:p>
            <a:r>
              <a:rPr lang="en-US" sz="2800" dirty="0"/>
              <a:t>Added Benefit: removal of language barrier</a:t>
            </a:r>
            <a:endParaRPr lang="en-US" sz="2000" dirty="0"/>
          </a:p>
        </p:txBody>
      </p:sp>
    </p:spTree>
    <p:extLst>
      <p:ext uri="{BB962C8B-B14F-4D97-AF65-F5344CB8AC3E}">
        <p14:creationId xmlns:p14="http://schemas.microsoft.com/office/powerpoint/2010/main" val="6391712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8363B-D64A-F5E9-BF4C-716367624349}"/>
              </a:ext>
            </a:extLst>
          </p:cNvPr>
          <p:cNvSpPr>
            <a:spLocks noGrp="1"/>
          </p:cNvSpPr>
          <p:nvPr>
            <p:ph type="title"/>
          </p:nvPr>
        </p:nvSpPr>
        <p:spPr/>
        <p:txBody>
          <a:bodyPr/>
          <a:lstStyle/>
          <a:p>
            <a:r>
              <a:rPr lang="en-IN" b="1" dirty="0">
                <a:latin typeface="Bahnschrift Condensed" panose="020B0502040204020203" pitchFamily="34" charset="0"/>
              </a:rPr>
              <a:t>LITERATURE SURVEY</a:t>
            </a:r>
          </a:p>
        </p:txBody>
      </p:sp>
      <p:sp>
        <p:nvSpPr>
          <p:cNvPr id="3" name="Content Placeholder 2">
            <a:extLst>
              <a:ext uri="{FF2B5EF4-FFF2-40B4-BE49-F238E27FC236}">
                <a16:creationId xmlns:a16="http://schemas.microsoft.com/office/drawing/2014/main" id="{73BDCAB7-E5D4-28F1-5C73-AAFB28F0AFEA}"/>
              </a:ext>
            </a:extLst>
          </p:cNvPr>
          <p:cNvSpPr>
            <a:spLocks noGrp="1"/>
          </p:cNvSpPr>
          <p:nvPr>
            <p:ph idx="1"/>
          </p:nvPr>
        </p:nvSpPr>
        <p:spPr/>
        <p:txBody>
          <a:bodyPr>
            <a:normAutofit/>
          </a:bodyPr>
          <a:lstStyle/>
          <a:p>
            <a:pPr algn="just"/>
            <a:r>
              <a:rPr lang="en-US" dirty="0"/>
              <a:t>Traditionally, farmers and experts would identify diseases just by visually inspecting plants, but this method can be slow and sometimes inaccurate.</a:t>
            </a:r>
          </a:p>
          <a:p>
            <a:pPr algn="just"/>
            <a:r>
              <a:rPr lang="en-US" dirty="0"/>
              <a:t>To overcome this, researchers around the world have started using technology—especially computer vision and machine learning—to automate the process.</a:t>
            </a:r>
          </a:p>
          <a:p>
            <a:pPr algn="just"/>
            <a:r>
              <a:rPr lang="en-US" dirty="0"/>
              <a:t>One popular approach is using Convolutional Neural Networks (CNNs) to analyze leaf images and detect diseases.</a:t>
            </a:r>
          </a:p>
          <a:p>
            <a:pPr algn="just"/>
            <a:r>
              <a:rPr lang="en-US" dirty="0"/>
              <a:t>New tools like deep learning, hyperspectral imaging, and even mobile apps are making it easier than ever to detect plant diseases quickly and accurately, right from the field.</a:t>
            </a:r>
          </a:p>
        </p:txBody>
      </p:sp>
    </p:spTree>
    <p:extLst>
      <p:ext uri="{BB962C8B-B14F-4D97-AF65-F5344CB8AC3E}">
        <p14:creationId xmlns:p14="http://schemas.microsoft.com/office/powerpoint/2010/main" val="11913754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543D66-4FDC-CC3A-3956-CB3AAEBF4DF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300D32-8758-6BF8-3AF2-97067EEFE5C5}"/>
              </a:ext>
            </a:extLst>
          </p:cNvPr>
          <p:cNvSpPr>
            <a:spLocks noGrp="1"/>
          </p:cNvSpPr>
          <p:nvPr>
            <p:ph type="title"/>
          </p:nvPr>
        </p:nvSpPr>
        <p:spPr/>
        <p:txBody>
          <a:bodyPr/>
          <a:lstStyle/>
          <a:p>
            <a:endParaRPr lang="en-IN"/>
          </a:p>
        </p:txBody>
      </p:sp>
      <p:graphicFrame>
        <p:nvGraphicFramePr>
          <p:cNvPr id="4" name="Content Placeholder 3">
            <a:extLst>
              <a:ext uri="{FF2B5EF4-FFF2-40B4-BE49-F238E27FC236}">
                <a16:creationId xmlns:a16="http://schemas.microsoft.com/office/drawing/2014/main" id="{EC51D908-EA91-F11F-EC9A-FF2E54094825}"/>
              </a:ext>
            </a:extLst>
          </p:cNvPr>
          <p:cNvGraphicFramePr>
            <a:graphicFrameLocks noGrp="1"/>
          </p:cNvGraphicFramePr>
          <p:nvPr>
            <p:ph idx="1"/>
            <p:extLst>
              <p:ext uri="{D42A27DB-BD31-4B8C-83A1-F6EECF244321}">
                <p14:modId xmlns:p14="http://schemas.microsoft.com/office/powerpoint/2010/main" val="16551745"/>
              </p:ext>
            </p:extLst>
          </p:nvPr>
        </p:nvGraphicFramePr>
        <p:xfrm>
          <a:off x="277744" y="119271"/>
          <a:ext cx="11778422" cy="6671725"/>
        </p:xfrm>
        <a:graphic>
          <a:graphicData uri="http://schemas.openxmlformats.org/drawingml/2006/table">
            <a:tbl>
              <a:tblPr firstRow="1" bandRow="1">
                <a:tableStyleId>{5C22544A-7EE6-4342-B048-85BDC9FD1C3A}</a:tableStyleId>
              </a:tblPr>
              <a:tblGrid>
                <a:gridCol w="588551">
                  <a:extLst>
                    <a:ext uri="{9D8B030D-6E8A-4147-A177-3AD203B41FA5}">
                      <a16:colId xmlns:a16="http://schemas.microsoft.com/office/drawing/2014/main" val="2917482855"/>
                    </a:ext>
                  </a:extLst>
                </a:gridCol>
                <a:gridCol w="2242665">
                  <a:extLst>
                    <a:ext uri="{9D8B030D-6E8A-4147-A177-3AD203B41FA5}">
                      <a16:colId xmlns:a16="http://schemas.microsoft.com/office/drawing/2014/main" val="2624161400"/>
                    </a:ext>
                  </a:extLst>
                </a:gridCol>
                <a:gridCol w="2103120">
                  <a:extLst>
                    <a:ext uri="{9D8B030D-6E8A-4147-A177-3AD203B41FA5}">
                      <a16:colId xmlns:a16="http://schemas.microsoft.com/office/drawing/2014/main" val="2729117964"/>
                    </a:ext>
                  </a:extLst>
                </a:gridCol>
                <a:gridCol w="1127760">
                  <a:extLst>
                    <a:ext uri="{9D8B030D-6E8A-4147-A177-3AD203B41FA5}">
                      <a16:colId xmlns:a16="http://schemas.microsoft.com/office/drawing/2014/main" val="3989873291"/>
                    </a:ext>
                  </a:extLst>
                </a:gridCol>
                <a:gridCol w="3321371">
                  <a:extLst>
                    <a:ext uri="{9D8B030D-6E8A-4147-A177-3AD203B41FA5}">
                      <a16:colId xmlns:a16="http://schemas.microsoft.com/office/drawing/2014/main" val="4200500800"/>
                    </a:ext>
                  </a:extLst>
                </a:gridCol>
                <a:gridCol w="2394955">
                  <a:extLst>
                    <a:ext uri="{9D8B030D-6E8A-4147-A177-3AD203B41FA5}">
                      <a16:colId xmlns:a16="http://schemas.microsoft.com/office/drawing/2014/main" val="556109198"/>
                    </a:ext>
                  </a:extLst>
                </a:gridCol>
              </a:tblGrid>
              <a:tr h="232447">
                <a:tc>
                  <a:txBody>
                    <a:bodyPr/>
                    <a:lstStyle/>
                    <a:p>
                      <a:r>
                        <a:rPr lang="en-IN" sz="900" dirty="0"/>
                        <a:t>Sl. No.</a:t>
                      </a:r>
                    </a:p>
                  </a:txBody>
                  <a:tcPr anchor="ctr"/>
                </a:tc>
                <a:tc>
                  <a:txBody>
                    <a:bodyPr/>
                    <a:lstStyle/>
                    <a:p>
                      <a:r>
                        <a:rPr lang="en-IN" sz="900"/>
                        <a:t>Title</a:t>
                      </a:r>
                    </a:p>
                  </a:txBody>
                  <a:tcPr anchor="ctr"/>
                </a:tc>
                <a:tc>
                  <a:txBody>
                    <a:bodyPr/>
                    <a:lstStyle/>
                    <a:p>
                      <a:r>
                        <a:rPr lang="en-IN" sz="900"/>
                        <a:t>Author(s)</a:t>
                      </a:r>
                    </a:p>
                  </a:txBody>
                  <a:tcPr anchor="ctr"/>
                </a:tc>
                <a:tc>
                  <a:txBody>
                    <a:bodyPr/>
                    <a:lstStyle/>
                    <a:p>
                      <a:r>
                        <a:rPr lang="en-IN" sz="900"/>
                        <a:t>Approach Used</a:t>
                      </a:r>
                    </a:p>
                  </a:txBody>
                  <a:tcPr anchor="ctr"/>
                </a:tc>
                <a:tc>
                  <a:txBody>
                    <a:bodyPr/>
                    <a:lstStyle/>
                    <a:p>
                      <a:r>
                        <a:rPr lang="en-IN" sz="900"/>
                        <a:t>Contributions / Model Used</a:t>
                      </a:r>
                    </a:p>
                  </a:txBody>
                  <a:tcPr anchor="ctr"/>
                </a:tc>
                <a:tc>
                  <a:txBody>
                    <a:bodyPr/>
                    <a:lstStyle/>
                    <a:p>
                      <a:r>
                        <a:rPr lang="en-IN" sz="900"/>
                        <a:t>Evaluation Metrics</a:t>
                      </a:r>
                    </a:p>
                  </a:txBody>
                  <a:tcPr anchor="ctr"/>
                </a:tc>
                <a:extLst>
                  <a:ext uri="{0D108BD9-81ED-4DB2-BD59-A6C34878D82A}">
                    <a16:rowId xmlns:a16="http://schemas.microsoft.com/office/drawing/2014/main" val="2878607398"/>
                  </a:ext>
                </a:extLst>
              </a:tr>
              <a:tr h="581116">
                <a:tc>
                  <a:txBody>
                    <a:bodyPr/>
                    <a:lstStyle/>
                    <a:p>
                      <a:r>
                        <a:rPr lang="en-IN" sz="900"/>
                        <a:t>1</a:t>
                      </a:r>
                    </a:p>
                  </a:txBody>
                  <a:tcPr anchor="ctr"/>
                </a:tc>
                <a:tc>
                  <a:txBody>
                    <a:bodyPr/>
                    <a:lstStyle/>
                    <a:p>
                      <a:r>
                        <a:rPr lang="en-US" sz="900">
                          <a:hlinkClick r:id="rId2"/>
                        </a:rPr>
                        <a:t>Plant Disease Detection Using Deep Convolutional Neural Network</a:t>
                      </a:r>
                      <a:endParaRPr lang="en-US" sz="900"/>
                    </a:p>
                  </a:txBody>
                  <a:tcPr anchor="ctr"/>
                </a:tc>
                <a:tc>
                  <a:txBody>
                    <a:bodyPr/>
                    <a:lstStyle/>
                    <a:p>
                      <a:r>
                        <a:rPr lang="en-IN" sz="900"/>
                        <a:t>M. K. R. Reddy, S. P. Kumar, et al.</a:t>
                      </a:r>
                    </a:p>
                  </a:txBody>
                  <a:tcPr anchor="ctr"/>
                </a:tc>
                <a:tc>
                  <a:txBody>
                    <a:bodyPr/>
                    <a:lstStyle/>
                    <a:p>
                      <a:r>
                        <a:rPr lang="en-IN" sz="900"/>
                        <a:t>Custom CNN</a:t>
                      </a:r>
                    </a:p>
                  </a:txBody>
                  <a:tcPr anchor="ctr"/>
                </a:tc>
                <a:tc>
                  <a:txBody>
                    <a:bodyPr/>
                    <a:lstStyle/>
                    <a:p>
                      <a:r>
                        <a:rPr lang="en-US" sz="900"/>
                        <a:t>Developed a 14-layer CNN (14-DCNN) trained on augmented datasets; converted model to TensorFlow Lite for mobile deployment.</a:t>
                      </a:r>
                    </a:p>
                  </a:txBody>
                  <a:tcPr anchor="ctr"/>
                </a:tc>
                <a:tc>
                  <a:txBody>
                    <a:bodyPr/>
                    <a:lstStyle/>
                    <a:p>
                      <a:r>
                        <a:rPr lang="en-US" sz="900" dirty="0"/>
                        <a:t>Training Accuracy: 99.993%, Validation Accuracy: 99.985%</a:t>
                      </a:r>
                    </a:p>
                  </a:txBody>
                  <a:tcPr anchor="ctr"/>
                </a:tc>
                <a:extLst>
                  <a:ext uri="{0D108BD9-81ED-4DB2-BD59-A6C34878D82A}">
                    <a16:rowId xmlns:a16="http://schemas.microsoft.com/office/drawing/2014/main" val="1895419071"/>
                  </a:ext>
                </a:extLst>
              </a:tr>
              <a:tr h="755451">
                <a:tc>
                  <a:txBody>
                    <a:bodyPr/>
                    <a:lstStyle/>
                    <a:p>
                      <a:r>
                        <a:rPr lang="en-IN" sz="900"/>
                        <a:t>2</a:t>
                      </a:r>
                    </a:p>
                  </a:txBody>
                  <a:tcPr anchor="ctr"/>
                </a:tc>
                <a:tc>
                  <a:txBody>
                    <a:bodyPr/>
                    <a:lstStyle/>
                    <a:p>
                      <a:r>
                        <a:rPr lang="en-US" sz="900">
                          <a:hlinkClick r:id="rId3"/>
                        </a:rPr>
                        <a:t>Deep Learning-Based Leaf Disease Detection in Crops Using Images for Agricultural Applications</a:t>
                      </a:r>
                      <a:endParaRPr lang="en-US" sz="900"/>
                    </a:p>
                  </a:txBody>
                  <a:tcPr anchor="ctr"/>
                </a:tc>
                <a:tc>
                  <a:txBody>
                    <a:bodyPr/>
                    <a:lstStyle/>
                    <a:p>
                      <a:r>
                        <a:rPr lang="sv-SE" sz="900"/>
                        <a:t>S. Sharma, A. Singh, et al.</a:t>
                      </a:r>
                    </a:p>
                  </a:txBody>
                  <a:tcPr anchor="ctr"/>
                </a:tc>
                <a:tc>
                  <a:txBody>
                    <a:bodyPr/>
                    <a:lstStyle/>
                    <a:p>
                      <a:r>
                        <a:rPr lang="en-IN" sz="900"/>
                        <a:t>Transfer Learning</a:t>
                      </a:r>
                    </a:p>
                  </a:txBody>
                  <a:tcPr anchor="ctr"/>
                </a:tc>
                <a:tc>
                  <a:txBody>
                    <a:bodyPr/>
                    <a:lstStyle/>
                    <a:p>
                      <a:r>
                        <a:rPr lang="en-IN" sz="900"/>
                        <a:t>Fine-tuned pre-trained models (DenseNet-121, ResNet-50, VGG-16, Inception V4) on the PlantVillage dataset; addressed multi-class, multi-label classification challenges.</a:t>
                      </a:r>
                    </a:p>
                  </a:txBody>
                  <a:tcPr anchor="ctr"/>
                </a:tc>
                <a:tc>
                  <a:txBody>
                    <a:bodyPr/>
                    <a:lstStyle/>
                    <a:p>
                      <a:r>
                        <a:rPr lang="en-US" sz="900"/>
                        <a:t>Accuracy, Sensitivity, Specificity, F1 Score</a:t>
                      </a:r>
                    </a:p>
                  </a:txBody>
                  <a:tcPr anchor="ctr"/>
                </a:tc>
                <a:extLst>
                  <a:ext uri="{0D108BD9-81ED-4DB2-BD59-A6C34878D82A}">
                    <a16:rowId xmlns:a16="http://schemas.microsoft.com/office/drawing/2014/main" val="3116886688"/>
                  </a:ext>
                </a:extLst>
              </a:tr>
              <a:tr h="581116">
                <a:tc>
                  <a:txBody>
                    <a:bodyPr/>
                    <a:lstStyle/>
                    <a:p>
                      <a:r>
                        <a:rPr lang="en-IN" sz="900"/>
                        <a:t>3</a:t>
                      </a:r>
                    </a:p>
                  </a:txBody>
                  <a:tcPr anchor="ctr"/>
                </a:tc>
                <a:tc>
                  <a:txBody>
                    <a:bodyPr/>
                    <a:lstStyle/>
                    <a:p>
                      <a:r>
                        <a:rPr lang="en-US" sz="900">
                          <a:hlinkClick r:id="rId4"/>
                        </a:rPr>
                        <a:t>Using Deep Learning for Image-Based Plant Disease Detection</a:t>
                      </a:r>
                      <a:endParaRPr lang="en-US" sz="900"/>
                    </a:p>
                  </a:txBody>
                  <a:tcPr anchor="ctr"/>
                </a:tc>
                <a:tc>
                  <a:txBody>
                    <a:bodyPr/>
                    <a:lstStyle/>
                    <a:p>
                      <a:r>
                        <a:rPr lang="en-US" sz="900"/>
                        <a:t>S. P. Mohanty, D. Hughes, M. Salathé</a:t>
                      </a:r>
                    </a:p>
                  </a:txBody>
                  <a:tcPr anchor="ctr"/>
                </a:tc>
                <a:tc>
                  <a:txBody>
                    <a:bodyPr/>
                    <a:lstStyle/>
                    <a:p>
                      <a:r>
                        <a:rPr lang="en-IN" sz="900"/>
                        <a:t>Custom CNN</a:t>
                      </a:r>
                    </a:p>
                  </a:txBody>
                  <a:tcPr anchor="ctr"/>
                </a:tc>
                <a:tc>
                  <a:txBody>
                    <a:bodyPr/>
                    <a:lstStyle/>
                    <a:p>
                      <a:r>
                        <a:rPr lang="en-US" sz="900"/>
                        <a:t>Trained a deep CNN on 54,306 images to identify 14 crop species and 26 diseases; demonstrated feasibility of smartphone-assisted disease diagnosis.</a:t>
                      </a:r>
                    </a:p>
                  </a:txBody>
                  <a:tcPr anchor="ctr"/>
                </a:tc>
                <a:tc>
                  <a:txBody>
                    <a:bodyPr/>
                    <a:lstStyle/>
                    <a:p>
                      <a:r>
                        <a:rPr lang="en-US" sz="900"/>
                        <a:t>Accuracy: 99.35% on test set</a:t>
                      </a:r>
                    </a:p>
                  </a:txBody>
                  <a:tcPr anchor="ctr"/>
                </a:tc>
                <a:extLst>
                  <a:ext uri="{0D108BD9-81ED-4DB2-BD59-A6C34878D82A}">
                    <a16:rowId xmlns:a16="http://schemas.microsoft.com/office/drawing/2014/main" val="640031140"/>
                  </a:ext>
                </a:extLst>
              </a:tr>
              <a:tr h="668284">
                <a:tc>
                  <a:txBody>
                    <a:bodyPr/>
                    <a:lstStyle/>
                    <a:p>
                      <a:r>
                        <a:rPr lang="en-IN" sz="900"/>
                        <a:t>4</a:t>
                      </a:r>
                    </a:p>
                  </a:txBody>
                  <a:tcPr anchor="ctr"/>
                </a:tc>
                <a:tc>
                  <a:txBody>
                    <a:bodyPr/>
                    <a:lstStyle/>
                    <a:p>
                      <a:r>
                        <a:rPr lang="en-US" sz="900">
                          <a:hlinkClick r:id="rId5"/>
                        </a:rPr>
                        <a:t>Explainable Vision Transformer Enabled Convolutional Neural Network for Plant Disease Identification: PlantXViT</a:t>
                      </a:r>
                      <a:endParaRPr lang="en-US" sz="900"/>
                    </a:p>
                  </a:txBody>
                  <a:tcPr anchor="ctr"/>
                </a:tc>
                <a:tc>
                  <a:txBody>
                    <a:bodyPr/>
                    <a:lstStyle/>
                    <a:p>
                      <a:r>
                        <a:rPr lang="en-IN" sz="900"/>
                        <a:t>P. S. Thakur, P. Khanna, T. Sheorey, A. Ojha</a:t>
                      </a:r>
                    </a:p>
                  </a:txBody>
                  <a:tcPr anchor="ctr"/>
                </a:tc>
                <a:tc>
                  <a:txBody>
                    <a:bodyPr/>
                    <a:lstStyle/>
                    <a:p>
                      <a:r>
                        <a:rPr lang="en-IN" sz="900"/>
                        <a:t>Vision Transformer + CNN</a:t>
                      </a:r>
                    </a:p>
                  </a:txBody>
                  <a:tcPr anchor="ctr"/>
                </a:tc>
                <a:tc>
                  <a:txBody>
                    <a:bodyPr/>
                    <a:lstStyle/>
                    <a:p>
                      <a:r>
                        <a:rPr lang="en-US" sz="900"/>
                        <a:t>Proposed PlantXViT, combining CNNs with Vision Transformers; evaluated on five datasets; emphasized model explainability using Grad-CAM and LIME techniques.</a:t>
                      </a:r>
                    </a:p>
                  </a:txBody>
                  <a:tcPr anchor="ctr"/>
                </a:tc>
                <a:tc>
                  <a:txBody>
                    <a:bodyPr/>
                    <a:lstStyle/>
                    <a:p>
                      <a:r>
                        <a:rPr lang="en-US" sz="900"/>
                        <a:t>Accuracy: &gt;93.55% (Apple), &gt;92.59% (Maize), &gt;98.33% (Rice)</a:t>
                      </a:r>
                    </a:p>
                  </a:txBody>
                  <a:tcPr anchor="ctr"/>
                </a:tc>
                <a:extLst>
                  <a:ext uri="{0D108BD9-81ED-4DB2-BD59-A6C34878D82A}">
                    <a16:rowId xmlns:a16="http://schemas.microsoft.com/office/drawing/2014/main" val="1879567711"/>
                  </a:ext>
                </a:extLst>
              </a:tr>
              <a:tr h="668284">
                <a:tc>
                  <a:txBody>
                    <a:bodyPr/>
                    <a:lstStyle/>
                    <a:p>
                      <a:r>
                        <a:rPr lang="en-IN" sz="900"/>
                        <a:t>5</a:t>
                      </a:r>
                    </a:p>
                  </a:txBody>
                  <a:tcPr anchor="ctr"/>
                </a:tc>
                <a:tc>
                  <a:txBody>
                    <a:bodyPr/>
                    <a:lstStyle/>
                    <a:p>
                      <a:r>
                        <a:rPr lang="en-US" sz="900">
                          <a:hlinkClick r:id="rId6"/>
                        </a:rPr>
                        <a:t>Plant Leaf Disease Detection Using Deep Learning: A Multi-Dataset Approach</a:t>
                      </a:r>
                      <a:endParaRPr lang="en-US" sz="900"/>
                    </a:p>
                  </a:txBody>
                  <a:tcPr anchor="ctr"/>
                </a:tc>
                <a:tc>
                  <a:txBody>
                    <a:bodyPr/>
                    <a:lstStyle/>
                    <a:p>
                      <a:r>
                        <a:rPr lang="en-IN" sz="900"/>
                        <a:t>K. Meghraoui, I. Sebari, J. Pilz, et al.</a:t>
                      </a:r>
                    </a:p>
                  </a:txBody>
                  <a:tcPr anchor="ctr"/>
                </a:tc>
                <a:tc>
                  <a:txBody>
                    <a:bodyPr/>
                    <a:lstStyle/>
                    <a:p>
                      <a:r>
                        <a:rPr lang="en-IN" sz="900"/>
                        <a:t>Transfer Learning</a:t>
                      </a:r>
                    </a:p>
                  </a:txBody>
                  <a:tcPr anchor="ctr"/>
                </a:tc>
                <a:tc>
                  <a:txBody>
                    <a:bodyPr/>
                    <a:lstStyle/>
                    <a:p>
                      <a:r>
                        <a:rPr lang="en-US" sz="900"/>
                        <a:t>Employed multiple datasets and deep learning models for robust plant disease detection; addressed challenges in dataset variability and model generalization.</a:t>
                      </a:r>
                    </a:p>
                  </a:txBody>
                  <a:tcPr anchor="ctr"/>
                </a:tc>
                <a:tc>
                  <a:txBody>
                    <a:bodyPr/>
                    <a:lstStyle/>
                    <a:p>
                      <a:r>
                        <a:rPr lang="en-IN" sz="900"/>
                        <a:t>Not specified</a:t>
                      </a:r>
                    </a:p>
                  </a:txBody>
                  <a:tcPr anchor="ctr"/>
                </a:tc>
                <a:extLst>
                  <a:ext uri="{0D108BD9-81ED-4DB2-BD59-A6C34878D82A}">
                    <a16:rowId xmlns:a16="http://schemas.microsoft.com/office/drawing/2014/main" val="2018101942"/>
                  </a:ext>
                </a:extLst>
              </a:tr>
              <a:tr h="668284">
                <a:tc>
                  <a:txBody>
                    <a:bodyPr/>
                    <a:lstStyle/>
                    <a:p>
                      <a:r>
                        <a:rPr lang="en-IN" sz="900"/>
                        <a:t>6</a:t>
                      </a:r>
                    </a:p>
                  </a:txBody>
                  <a:tcPr anchor="ctr"/>
                </a:tc>
                <a:tc>
                  <a:txBody>
                    <a:bodyPr/>
                    <a:lstStyle/>
                    <a:p>
                      <a:r>
                        <a:rPr lang="en-US" sz="900">
                          <a:hlinkClick r:id="rId7"/>
                        </a:rPr>
                        <a:t>Plant Disease Detection Using Image Processing and Machine Learning</a:t>
                      </a:r>
                      <a:endParaRPr lang="en-US" sz="900"/>
                    </a:p>
                  </a:txBody>
                  <a:tcPr anchor="ctr"/>
                </a:tc>
                <a:tc>
                  <a:txBody>
                    <a:bodyPr/>
                    <a:lstStyle/>
                    <a:p>
                      <a:r>
                        <a:rPr lang="en-IN" sz="900"/>
                        <a:t>P. Kulkarni, A. Karwande, T. Kolhe, S. Kamble, A. Joshi, M. Wyawahare</a:t>
                      </a:r>
                    </a:p>
                  </a:txBody>
                  <a:tcPr anchor="ctr"/>
                </a:tc>
                <a:tc>
                  <a:txBody>
                    <a:bodyPr/>
                    <a:lstStyle/>
                    <a:p>
                      <a:r>
                        <a:rPr lang="en-IN" sz="900"/>
                        <a:t>Machine Learning</a:t>
                      </a:r>
                    </a:p>
                  </a:txBody>
                  <a:tcPr anchor="ctr"/>
                </a:tc>
                <a:tc>
                  <a:txBody>
                    <a:bodyPr/>
                    <a:lstStyle/>
                    <a:p>
                      <a:r>
                        <a:rPr lang="en-US" sz="900"/>
                        <a:t>Proposed a technique combining image processing with machine learning algorithms for efficient crop disease detection; aimed to reduce reliance on skilled labor.</a:t>
                      </a:r>
                    </a:p>
                  </a:txBody>
                  <a:tcPr anchor="ctr"/>
                </a:tc>
                <a:tc>
                  <a:txBody>
                    <a:bodyPr/>
                    <a:lstStyle/>
                    <a:p>
                      <a:r>
                        <a:rPr lang="en-IN" sz="900" dirty="0"/>
                        <a:t>Not specified</a:t>
                      </a:r>
                    </a:p>
                  </a:txBody>
                  <a:tcPr anchor="ctr"/>
                </a:tc>
                <a:extLst>
                  <a:ext uri="{0D108BD9-81ED-4DB2-BD59-A6C34878D82A}">
                    <a16:rowId xmlns:a16="http://schemas.microsoft.com/office/drawing/2014/main" val="2260312291"/>
                  </a:ext>
                </a:extLst>
              </a:tr>
              <a:tr h="842619">
                <a:tc>
                  <a:txBody>
                    <a:bodyPr/>
                    <a:lstStyle/>
                    <a:p>
                      <a:r>
                        <a:rPr lang="en-IN" sz="900"/>
                        <a:t>7</a:t>
                      </a:r>
                    </a:p>
                  </a:txBody>
                  <a:tcPr anchor="ctr"/>
                </a:tc>
                <a:tc>
                  <a:txBody>
                    <a:bodyPr/>
                    <a:lstStyle/>
                    <a:p>
                      <a:r>
                        <a:rPr lang="en-US" sz="900">
                          <a:hlinkClick r:id="rId8"/>
                        </a:rPr>
                        <a:t>Plant Disease Detection and Classification Using Deep Learning</a:t>
                      </a:r>
                      <a:endParaRPr lang="en-US" sz="900"/>
                    </a:p>
                  </a:txBody>
                  <a:tcPr anchor="ctr"/>
                </a:tc>
                <a:tc>
                  <a:txBody>
                    <a:bodyPr/>
                    <a:lstStyle/>
                    <a:p>
                      <a:r>
                        <a:rPr lang="en-IN" sz="900"/>
                        <a:t>M. M. Qureshi, M. M. Iqbal, S. Ramzan, S. Majeed, M. S. Bashir</a:t>
                      </a:r>
                    </a:p>
                  </a:txBody>
                  <a:tcPr anchor="ctr"/>
                </a:tc>
                <a:tc>
                  <a:txBody>
                    <a:bodyPr/>
                    <a:lstStyle/>
                    <a:p>
                      <a:r>
                        <a:rPr lang="en-IN" sz="900" dirty="0"/>
                        <a:t>Transfer Learning + Custom CNN</a:t>
                      </a:r>
                    </a:p>
                  </a:txBody>
                  <a:tcPr anchor="ctr"/>
                </a:tc>
                <a:tc>
                  <a:txBody>
                    <a:bodyPr/>
                    <a:lstStyle/>
                    <a:p>
                      <a:r>
                        <a:rPr lang="en-US" sz="900"/>
                        <a:t>Developed an end-to-end framework for tomato leaf disease identification using both transfer learning and custom CNN architectures; achieved high classification accuracy on unseen samples.</a:t>
                      </a:r>
                    </a:p>
                  </a:txBody>
                  <a:tcPr anchor="ctr"/>
                </a:tc>
                <a:tc>
                  <a:txBody>
                    <a:bodyPr/>
                    <a:lstStyle/>
                    <a:p>
                      <a:r>
                        <a:rPr lang="en-US" sz="900"/>
                        <a:t>Accuracy: 92% on unseen samples</a:t>
                      </a:r>
                    </a:p>
                  </a:txBody>
                  <a:tcPr anchor="ctr"/>
                </a:tc>
                <a:extLst>
                  <a:ext uri="{0D108BD9-81ED-4DB2-BD59-A6C34878D82A}">
                    <a16:rowId xmlns:a16="http://schemas.microsoft.com/office/drawing/2014/main" val="1599927931"/>
                  </a:ext>
                </a:extLst>
              </a:tr>
              <a:tr h="668284">
                <a:tc>
                  <a:txBody>
                    <a:bodyPr/>
                    <a:lstStyle/>
                    <a:p>
                      <a:r>
                        <a:rPr lang="en-IN" sz="900"/>
                        <a:t>8</a:t>
                      </a:r>
                    </a:p>
                  </a:txBody>
                  <a:tcPr anchor="ctr"/>
                </a:tc>
                <a:tc>
                  <a:txBody>
                    <a:bodyPr/>
                    <a:lstStyle/>
                    <a:p>
                      <a:r>
                        <a:rPr lang="en-US" sz="900">
                          <a:hlinkClick r:id="rId9"/>
                        </a:rPr>
                        <a:t>A Deep Learning Enabled Multi-Class Plant Disease Detection Model Based on Computer Vision</a:t>
                      </a:r>
                      <a:endParaRPr lang="en-US" sz="900"/>
                    </a:p>
                  </a:txBody>
                  <a:tcPr anchor="ctr"/>
                </a:tc>
                <a:tc>
                  <a:txBody>
                    <a:bodyPr/>
                    <a:lstStyle/>
                    <a:p>
                      <a:r>
                        <a:rPr lang="es-ES" sz="900" dirty="0"/>
                        <a:t>A. F. Fuentes, S. </a:t>
                      </a:r>
                      <a:r>
                        <a:rPr lang="es-ES" sz="900" dirty="0" err="1"/>
                        <a:t>Yoon</a:t>
                      </a:r>
                      <a:r>
                        <a:rPr lang="es-ES" sz="900" dirty="0"/>
                        <a:t>, S. C. Kim, D. S. Park</a:t>
                      </a:r>
                    </a:p>
                  </a:txBody>
                  <a:tcPr anchor="ctr"/>
                </a:tc>
                <a:tc>
                  <a:txBody>
                    <a:bodyPr/>
                    <a:lstStyle/>
                    <a:p>
                      <a:r>
                        <a:rPr lang="en-IN" sz="900"/>
                        <a:t>Deep Learning</a:t>
                      </a:r>
                    </a:p>
                  </a:txBody>
                  <a:tcPr anchor="ctr"/>
                </a:tc>
                <a:tc>
                  <a:txBody>
                    <a:bodyPr/>
                    <a:lstStyle/>
                    <a:p>
                      <a:r>
                        <a:rPr lang="en-US" sz="900"/>
                        <a:t>Developed a robust deep learning-based detector for real-time tomato plant diseases and pests recognition; emphasized real-time application and high performance.</a:t>
                      </a:r>
                    </a:p>
                  </a:txBody>
                  <a:tcPr anchor="ctr"/>
                </a:tc>
                <a:tc>
                  <a:txBody>
                    <a:bodyPr/>
                    <a:lstStyle/>
                    <a:p>
                      <a:r>
                        <a:rPr lang="en-IN" sz="900" dirty="0"/>
                        <a:t>Not specified</a:t>
                      </a:r>
                    </a:p>
                  </a:txBody>
                  <a:tcPr anchor="ctr"/>
                </a:tc>
                <a:extLst>
                  <a:ext uri="{0D108BD9-81ED-4DB2-BD59-A6C34878D82A}">
                    <a16:rowId xmlns:a16="http://schemas.microsoft.com/office/drawing/2014/main" val="542023412"/>
                  </a:ext>
                </a:extLst>
              </a:tr>
              <a:tr h="246865">
                <a:tc>
                  <a:txBody>
                    <a:bodyPr/>
                    <a:lstStyle/>
                    <a:p>
                      <a:r>
                        <a:rPr lang="en-IN" sz="900" dirty="0"/>
                        <a:t>9</a:t>
                      </a:r>
                    </a:p>
                  </a:txBody>
                  <a:tcPr anchor="ctr"/>
                </a:tc>
                <a:tc>
                  <a:txBody>
                    <a:bodyPr/>
                    <a:lstStyle/>
                    <a:p>
                      <a:r>
                        <a:rPr lang="en-US" sz="900" b="1" dirty="0">
                          <a:hlinkClick r:id="rId10"/>
                        </a:rPr>
                        <a:t>An open access repository of images on plant health to enable the development of mobile disease diagnostics</a:t>
                      </a:r>
                      <a:endParaRPr lang="en-US" sz="900" dirty="0"/>
                    </a:p>
                  </a:txBody>
                  <a:tcPr anchor="ctr"/>
                </a:tc>
                <a:tc>
                  <a:txBody>
                    <a:bodyPr/>
                    <a:lstStyle/>
                    <a:p>
                      <a:r>
                        <a:rPr lang="en-US" sz="900"/>
                        <a:t>David P. Hughes, Marcel Salathé</a:t>
                      </a:r>
                    </a:p>
                  </a:txBody>
                  <a:tcPr anchor="ctr"/>
                </a:tc>
                <a:tc>
                  <a:txBody>
                    <a:bodyPr/>
                    <a:lstStyle/>
                    <a:p>
                      <a:r>
                        <a:rPr lang="en-IN" sz="900"/>
                        <a:t>Dataset / Survey / Other</a:t>
                      </a:r>
                    </a:p>
                  </a:txBody>
                  <a:tcPr anchor="ctr"/>
                </a:tc>
                <a:tc>
                  <a:txBody>
                    <a:bodyPr/>
                    <a:lstStyle/>
                    <a:p>
                      <a:r>
                        <a:rPr lang="en-US" sz="900"/>
                        <a:t>Developed an open dataset (PlantVillage) for plant disease detection</a:t>
                      </a:r>
                    </a:p>
                  </a:txBody>
                  <a:tcPr anchor="ctr"/>
                </a:tc>
                <a:tc>
                  <a:txBody>
                    <a:bodyPr/>
                    <a:lstStyle/>
                    <a:p>
                      <a:r>
                        <a:rPr lang="en-IN" sz="900" dirty="0"/>
                        <a:t>Not specified</a:t>
                      </a:r>
                    </a:p>
                  </a:txBody>
                  <a:tcPr anchor="ctr"/>
                </a:tc>
                <a:extLst>
                  <a:ext uri="{0D108BD9-81ED-4DB2-BD59-A6C34878D82A}">
                    <a16:rowId xmlns:a16="http://schemas.microsoft.com/office/drawing/2014/main" val="2820926813"/>
                  </a:ext>
                </a:extLst>
              </a:tr>
              <a:tr h="216380">
                <a:tc>
                  <a:txBody>
                    <a:bodyPr/>
                    <a:lstStyle/>
                    <a:p>
                      <a:r>
                        <a:rPr lang="en-IN" sz="900" dirty="0"/>
                        <a:t>10</a:t>
                      </a:r>
                    </a:p>
                  </a:txBody>
                  <a:tcPr anchor="ctr"/>
                </a:tc>
                <a:tc>
                  <a:txBody>
                    <a:bodyPr/>
                    <a:lstStyle/>
                    <a:p>
                      <a:r>
                        <a:rPr lang="en-US" sz="900" b="1" dirty="0">
                          <a:hlinkClick r:id="rId11"/>
                        </a:rPr>
                        <a:t>On Using Transfer Learning for Plant Disease Detection</a:t>
                      </a:r>
                      <a:endParaRPr lang="en-US" sz="900" dirty="0"/>
                    </a:p>
                  </a:txBody>
                  <a:tcPr anchor="ctr"/>
                </a:tc>
                <a:tc>
                  <a:txBody>
                    <a:bodyPr/>
                    <a:lstStyle/>
                    <a:p>
                      <a:r>
                        <a:rPr lang="en-IN" sz="900"/>
                        <a:t>Abhinav Sagar, Dheeba Jacob</a:t>
                      </a:r>
                    </a:p>
                  </a:txBody>
                  <a:tcPr anchor="ctr"/>
                </a:tc>
                <a:tc>
                  <a:txBody>
                    <a:bodyPr/>
                    <a:lstStyle/>
                    <a:p>
                      <a:r>
                        <a:rPr lang="en-IN" sz="900"/>
                        <a:t>Transfer learning</a:t>
                      </a:r>
                    </a:p>
                  </a:txBody>
                  <a:tcPr anchor="ctr"/>
                </a:tc>
                <a:tc>
                  <a:txBody>
                    <a:bodyPr/>
                    <a:lstStyle/>
                    <a:p>
                      <a:r>
                        <a:rPr lang="en-US" sz="900"/>
                        <a:t>Used pre-trained VGG16 and ResNet architectures for classification</a:t>
                      </a:r>
                    </a:p>
                  </a:txBody>
                  <a:tcPr anchor="ctr"/>
                </a:tc>
                <a:tc>
                  <a:txBody>
                    <a:bodyPr/>
                    <a:lstStyle/>
                    <a:p>
                      <a:r>
                        <a:rPr lang="en-IN" sz="900" dirty="0"/>
                        <a:t>Accuracy, Precision, Recall</a:t>
                      </a:r>
                    </a:p>
                  </a:txBody>
                  <a:tcPr anchor="ctr"/>
                </a:tc>
                <a:extLst>
                  <a:ext uri="{0D108BD9-81ED-4DB2-BD59-A6C34878D82A}">
                    <a16:rowId xmlns:a16="http://schemas.microsoft.com/office/drawing/2014/main" val="4247119331"/>
                  </a:ext>
                </a:extLst>
              </a:tr>
            </a:tbl>
          </a:graphicData>
        </a:graphic>
      </p:graphicFrame>
    </p:spTree>
    <p:extLst>
      <p:ext uri="{BB962C8B-B14F-4D97-AF65-F5344CB8AC3E}">
        <p14:creationId xmlns:p14="http://schemas.microsoft.com/office/powerpoint/2010/main" val="34874482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301EB-857C-C91A-F46A-5F3E1132E70C}"/>
              </a:ext>
            </a:extLst>
          </p:cNvPr>
          <p:cNvSpPr>
            <a:spLocks noGrp="1"/>
          </p:cNvSpPr>
          <p:nvPr>
            <p:ph type="title"/>
          </p:nvPr>
        </p:nvSpPr>
        <p:spPr/>
        <p:txBody>
          <a:bodyPr/>
          <a:lstStyle/>
          <a:p>
            <a:r>
              <a:rPr lang="en-IN" b="1" dirty="0">
                <a:latin typeface="Bahnschrift Condensed" panose="020B0502040204020203" pitchFamily="34" charset="0"/>
              </a:rPr>
              <a:t>OBJECTIVE</a:t>
            </a:r>
            <a:endParaRPr lang="en-IN" dirty="0"/>
          </a:p>
        </p:txBody>
      </p:sp>
      <p:sp>
        <p:nvSpPr>
          <p:cNvPr id="3" name="Content Placeholder 2">
            <a:extLst>
              <a:ext uri="{FF2B5EF4-FFF2-40B4-BE49-F238E27FC236}">
                <a16:creationId xmlns:a16="http://schemas.microsoft.com/office/drawing/2014/main" id="{D062D36F-F195-51D7-E310-1C6885B16EAC}"/>
              </a:ext>
            </a:extLst>
          </p:cNvPr>
          <p:cNvSpPr>
            <a:spLocks noGrp="1"/>
          </p:cNvSpPr>
          <p:nvPr>
            <p:ph idx="1"/>
          </p:nvPr>
        </p:nvSpPr>
        <p:spPr/>
        <p:txBody>
          <a:bodyPr>
            <a:normAutofit/>
          </a:bodyPr>
          <a:lstStyle/>
          <a:p>
            <a:pPr marL="342900" lvl="0" indent="-342900" algn="just">
              <a:spcBef>
                <a:spcPts val="25"/>
              </a:spcBef>
              <a:buFont typeface="+mj-lt"/>
              <a:buAutoNum type="arabicPeriod"/>
              <a:tabLst>
                <a:tab pos="457200" algn="l"/>
              </a:tabLst>
            </a:pPr>
            <a:r>
              <a:rPr lang="en-IN" sz="2400" dirty="0">
                <a:effectLst/>
                <a:ea typeface="Times New Roman" panose="02020603050405020304" pitchFamily="18" charset="0"/>
              </a:rPr>
              <a:t>Identify Plant Species</a:t>
            </a:r>
            <a:r>
              <a:rPr lang="en-IN" sz="2400" dirty="0">
                <a:effectLst/>
                <a:ea typeface="Times New Roman" panose="02020603050405020304" pitchFamily="18" charset="0"/>
                <a:cs typeface="Times New Roman" panose="02020603050405020304" pitchFamily="18" charset="0"/>
              </a:rPr>
              <a:t>.</a:t>
            </a:r>
          </a:p>
          <a:p>
            <a:pPr marL="342900" lvl="0" indent="-342900" algn="just">
              <a:spcBef>
                <a:spcPts val="25"/>
              </a:spcBef>
              <a:buFont typeface="+mj-lt"/>
              <a:buAutoNum type="arabicPeriod"/>
              <a:tabLst>
                <a:tab pos="457200" algn="l"/>
              </a:tabLst>
            </a:pPr>
            <a:r>
              <a:rPr lang="en-IN" sz="2400" dirty="0">
                <a:effectLst/>
                <a:ea typeface="Times New Roman" panose="02020603050405020304" pitchFamily="18" charset="0"/>
              </a:rPr>
              <a:t>Classify Leaf Diseases</a:t>
            </a:r>
          </a:p>
          <a:p>
            <a:pPr marL="342900" lvl="0" indent="-342900" algn="just">
              <a:spcBef>
                <a:spcPts val="25"/>
              </a:spcBef>
              <a:buFont typeface="+mj-lt"/>
              <a:buAutoNum type="arabicPeriod"/>
              <a:tabLst>
                <a:tab pos="457200" algn="l"/>
              </a:tabLst>
            </a:pPr>
            <a:r>
              <a:rPr lang="en-IN" sz="2400" dirty="0">
                <a:effectLst/>
                <a:ea typeface="Times New Roman" panose="02020603050405020304" pitchFamily="18" charset="0"/>
              </a:rPr>
              <a:t>Develop a Robust CNN Model</a:t>
            </a:r>
          </a:p>
          <a:p>
            <a:pPr marL="342900" lvl="0" indent="-342900" algn="just">
              <a:spcBef>
                <a:spcPts val="25"/>
              </a:spcBef>
              <a:buFont typeface="+mj-lt"/>
              <a:buAutoNum type="arabicPeriod"/>
              <a:tabLst>
                <a:tab pos="457200" algn="l"/>
              </a:tabLst>
            </a:pPr>
            <a:r>
              <a:rPr lang="en-IN" sz="2400" dirty="0">
                <a:effectLst/>
                <a:ea typeface="Times New Roman" panose="02020603050405020304" pitchFamily="18" charset="0"/>
              </a:rPr>
              <a:t>Leverage Pre-trained Models</a:t>
            </a:r>
          </a:p>
          <a:p>
            <a:pPr marL="342900" lvl="0" indent="-342900" algn="just">
              <a:spcBef>
                <a:spcPts val="25"/>
              </a:spcBef>
              <a:buFont typeface="+mj-lt"/>
              <a:buAutoNum type="arabicPeriod"/>
              <a:tabLst>
                <a:tab pos="457200" algn="l"/>
              </a:tabLst>
            </a:pPr>
            <a:r>
              <a:rPr lang="en-IN" sz="2400" dirty="0">
                <a:effectLst/>
                <a:ea typeface="Times New Roman" panose="02020603050405020304" pitchFamily="18" charset="0"/>
              </a:rPr>
              <a:t>Contribute to Sustainable Agriculture</a:t>
            </a:r>
          </a:p>
        </p:txBody>
      </p:sp>
    </p:spTree>
    <p:extLst>
      <p:ext uri="{BB962C8B-B14F-4D97-AF65-F5344CB8AC3E}">
        <p14:creationId xmlns:p14="http://schemas.microsoft.com/office/powerpoint/2010/main" val="1388711577"/>
      </p:ext>
    </p:extLst>
  </p:cSld>
  <p:clrMapOvr>
    <a:masterClrMapping/>
  </p:clrMapOvr>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78C30D"/>
      </a:accent1>
      <a:accent2>
        <a:srgbClr val="099B62"/>
      </a:accent2>
      <a:accent3>
        <a:srgbClr val="21CFDF"/>
      </a:accent3>
      <a:accent4>
        <a:srgbClr val="179FDF"/>
      </a:accent4>
      <a:accent5>
        <a:srgbClr val="E75710"/>
      </a:accent5>
      <a:accent6>
        <a:srgbClr val="F89C19"/>
      </a:accent6>
      <a:hlink>
        <a:srgbClr val="7CDE25"/>
      </a:hlink>
      <a:folHlink>
        <a:srgbClr val="BCE8A8"/>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C0EF0781-FB17-4F1F-B3B1-699933968CEA}"/>
    </a:ext>
  </a:extLst>
</a:theme>
</file>

<file path=docProps/app.xml><?xml version="1.0" encoding="utf-8"?>
<Properties xmlns="http://schemas.openxmlformats.org/officeDocument/2006/extended-properties" xmlns:vt="http://schemas.openxmlformats.org/officeDocument/2006/docPropsVTypes">
  <Template>Integral</Template>
  <TotalTime>838</TotalTime>
  <Words>1998</Words>
  <Application>Microsoft Office PowerPoint</Application>
  <PresentationFormat>Widescreen</PresentationFormat>
  <Paragraphs>311</Paragraphs>
  <Slides>41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41</vt:i4>
      </vt:variant>
    </vt:vector>
  </HeadingPairs>
  <TitlesOfParts>
    <vt:vector size="50" baseType="lpstr">
      <vt:lpstr>Bahnschrift Condensed</vt:lpstr>
      <vt:lpstr>Calibri Light</vt:lpstr>
      <vt:lpstr>Cooper Black</vt:lpstr>
      <vt:lpstr>Ink Free</vt:lpstr>
      <vt:lpstr>Rockwell</vt:lpstr>
      <vt:lpstr>Times New Roman</vt:lpstr>
      <vt:lpstr>Verdana</vt:lpstr>
      <vt:lpstr>Wingdings</vt:lpstr>
      <vt:lpstr>Atlas</vt:lpstr>
      <vt:lpstr>PLANT SPECIES &amp; LEAF DISEASE CLASSIFICATION</vt:lpstr>
      <vt:lpstr>INTRODUCTION</vt:lpstr>
      <vt:lpstr>INTRODUCTION</vt:lpstr>
      <vt:lpstr>PROBLEM STATEMENT</vt:lpstr>
      <vt:lpstr>SOLUTION</vt:lpstr>
      <vt:lpstr>SOLUTION</vt:lpstr>
      <vt:lpstr>LITERATURE SURVEY</vt:lpstr>
      <vt:lpstr>PowerPoint Presentation</vt:lpstr>
      <vt:lpstr>OBJECTIVE</vt:lpstr>
      <vt:lpstr>METHODOLOGY</vt:lpstr>
      <vt:lpstr>IMPLEMENTATION</vt:lpstr>
      <vt:lpstr>TRAINING A MODEL FROM SCRATCH</vt:lpstr>
      <vt:lpstr>DATASET USED</vt:lpstr>
      <vt:lpstr>TECHNICAL DETAILS OF MODEL TRAINING</vt:lpstr>
      <vt:lpstr>RESULTS</vt:lpstr>
      <vt:lpstr>PowerPoint Presentation</vt:lpstr>
      <vt:lpstr>TRANSFER LEARNING BASED MODELS</vt:lpstr>
      <vt:lpstr>PRE-TRAINED MODELS USED</vt:lpstr>
      <vt:lpstr>DATASET</vt:lpstr>
      <vt:lpstr>LIST OF CROPS AND THEIR DISEASE IN THE PLANT VILLAGE DATASET (OPEN-SOURCE) </vt:lpstr>
      <vt:lpstr>PowerPoint Presentation</vt:lpstr>
      <vt:lpstr>PowerPoint Presentation</vt:lpstr>
      <vt:lpstr>PowerPoint Presentation</vt:lpstr>
      <vt:lpstr>TECHNICAL DETAILS OF MODEL TRAINING</vt:lpstr>
      <vt:lpstr>PowerPoint Presentation</vt:lpstr>
      <vt:lpstr>PowerPoint Presentation</vt:lpstr>
      <vt:lpstr>PowerPoint Presentation</vt:lpstr>
      <vt:lpstr>PowerPoint Presentation</vt:lpstr>
      <vt:lpstr>PowerPoint Presentation</vt:lpstr>
      <vt:lpstr>PowerPoint Presentation</vt:lpstr>
      <vt:lpstr>MODEL PERFORMANCE COMPARISON</vt:lpstr>
      <vt:lpstr>TRANSFER LEARNING APPROACH</vt:lpstr>
      <vt:lpstr>OBJECT DETECTION AND INSTANCE SEGMENTATION</vt:lpstr>
      <vt:lpstr>PowerPoint Presentation</vt:lpstr>
      <vt:lpstr>PowerPoint Presentation</vt:lpstr>
      <vt:lpstr>DATASET USED</vt:lpstr>
      <vt:lpstr>CHALLENGES FACED IN MODEL TRAINING</vt:lpstr>
      <vt:lpstr>IMPROVEMENT</vt:lpstr>
      <vt:lpstr>IMPROVEMENT</vt:lpstr>
      <vt:lpstr>REFERENCES</vt:lpstr>
      <vt:lpstr>GROUP MEMBERS &amp; TEAM GUIDE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Sarthak Shah</dc:creator>
  <cp:lastModifiedBy>Sarthak Shah</cp:lastModifiedBy>
  <cp:revision>326</cp:revision>
  <dcterms:created xsi:type="dcterms:W3CDTF">2024-08-18T10:53:00Z</dcterms:created>
  <dcterms:modified xsi:type="dcterms:W3CDTF">2025-04-30T17:00:52Z</dcterms:modified>
</cp:coreProperties>
</file>

<file path=docProps/thumbnail.jpeg>
</file>